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 id="2147483714" r:id="rId6"/>
    <p:sldMasterId id="2147483752" r:id="rId7"/>
    <p:sldMasterId id="2147483770" r:id="rId8"/>
    <p:sldMasterId id="2147483780" r:id="rId9"/>
  </p:sldMasterIdLst>
  <p:notesMasterIdLst>
    <p:notesMasterId r:id="rId17"/>
  </p:notesMasterIdLst>
  <p:sldIdLst>
    <p:sldId id="2088197649" r:id="rId10"/>
    <p:sldId id="2088197622" r:id="rId11"/>
    <p:sldId id="1885" r:id="rId12"/>
    <p:sldId id="2088197670" r:id="rId13"/>
    <p:sldId id="2088197661" r:id="rId14"/>
    <p:sldId id="2088197664" r:id="rId15"/>
    <p:sldId id="20881976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79A835-D4F0-45A5-8DD9-6F5A305D32CB}">
          <p14:sldIdLst>
            <p14:sldId id="2088197649"/>
            <p14:sldId id="2088197622"/>
            <p14:sldId id="1885"/>
            <p14:sldId id="2088197670"/>
            <p14:sldId id="2088197661"/>
            <p14:sldId id="2088197664"/>
            <p14:sldId id="20881976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ner, Bess" initials="MB" lastIdx="51" clrIdx="0">
    <p:extLst>
      <p:ext uri="{19B8F6BF-5375-455C-9EA6-DF929625EA0E}">
        <p15:presenceInfo xmlns:p15="http://schemas.microsoft.com/office/powerpoint/2012/main" userId="S::bmilner@deloitte.com::cf5efde4-0c30-4a87-b99d-2722fa908c48" providerId="AD"/>
      </p:ext>
    </p:extLst>
  </p:cmAuthor>
  <p:cmAuthor id="2" name="Neely, Scarlett" initials="NS" lastIdx="17" clrIdx="1">
    <p:extLst>
      <p:ext uri="{19B8F6BF-5375-455C-9EA6-DF929625EA0E}">
        <p15:presenceInfo xmlns:p15="http://schemas.microsoft.com/office/powerpoint/2012/main" userId="S::scneely@deloitte.com::ba268315-169f-455e-92d6-5d9cc75050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22426"/>
    <a:srgbClr val="FAE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2" autoAdjust="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FC236-D327-4504-B640-8960021A05D9}"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B9E4A-081F-4622-ADE5-FAE0098C809D}" type="slidenum">
              <a:rPr lang="en-US" smtClean="0"/>
              <a:t>‹#›</a:t>
            </a:fld>
            <a:endParaRPr lang="en-US"/>
          </a:p>
        </p:txBody>
      </p:sp>
    </p:spTree>
    <p:extLst>
      <p:ext uri="{BB962C8B-B14F-4D97-AF65-F5344CB8AC3E}">
        <p14:creationId xmlns:p14="http://schemas.microsoft.com/office/powerpoint/2010/main" val="1136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VAOS is the system through which you will take all actions pertaining to vaccine ordering, such as acknowledging your allocations, confirming your shipments, and reporting your waste</a:t>
            </a:r>
          </a:p>
          <a:p>
            <a:pPr marL="171450" indent="-171450">
              <a:buFont typeface="Arial" panose="020B0604020202020204" pitchFamily="34" charset="0"/>
              <a:buChar char="•"/>
            </a:pPr>
            <a:r>
              <a:rPr lang="en-US"/>
              <a:t>The Dashboard is a tool that you can also access through VAOS—it will be useful in the coming months to monitor your vaccine allocations, distribution supply, and administration metrics</a:t>
            </a:r>
          </a:p>
        </p:txBody>
      </p:sp>
      <p:sp>
        <p:nvSpPr>
          <p:cNvPr id="4" name="Slide Number Placeholder 3"/>
          <p:cNvSpPr>
            <a:spLocks noGrp="1"/>
          </p:cNvSpPr>
          <p:nvPr>
            <p:ph type="sldNum" sz="quarter" idx="5"/>
          </p:nvPr>
        </p:nvSpPr>
        <p:spPr/>
        <p:txBody>
          <a:bodyPr/>
          <a:lstStyle/>
          <a:p>
            <a:fld id="{3E0B9E4A-081F-4622-ADE5-FAE0098C809D}" type="slidenum">
              <a:rPr lang="en-US" smtClean="0"/>
              <a:t>2</a:t>
            </a:fld>
            <a:endParaRPr lang="en-US"/>
          </a:p>
        </p:txBody>
      </p:sp>
    </p:spTree>
    <p:extLst>
      <p:ext uri="{BB962C8B-B14F-4D97-AF65-F5344CB8AC3E}">
        <p14:creationId xmlns:p14="http://schemas.microsoft.com/office/powerpoint/2010/main" val="86772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Accessing dashboards – useful for seeing allocations </a:t>
            </a:r>
            <a:r>
              <a:rPr lang="en-US" err="1"/>
              <a:t>distributon</a:t>
            </a:r>
            <a:r>
              <a:rPr lang="en-US"/>
              <a:t> supply and admin metrics</a:t>
            </a:r>
          </a:p>
          <a:p>
            <a:pPr marL="171450" indent="-171450">
              <a:buFont typeface="Arial" panose="020B0604020202020204" pitchFamily="34" charset="0"/>
              <a:buChar char="•"/>
            </a:pPr>
            <a:r>
              <a:rPr lang="en-US"/>
              <a:t>Acknowledging allocations – once you receive </a:t>
            </a:r>
            <a:r>
              <a:rPr lang="en-US" err="1"/>
              <a:t>allocaitons</a:t>
            </a:r>
            <a:r>
              <a:rPr lang="en-US"/>
              <a:t>, </a:t>
            </a:r>
            <a:r>
              <a:rPr lang="en-US" err="1"/>
              <a:t>acknowled</a:t>
            </a:r>
            <a:r>
              <a:rPr lang="en-US"/>
              <a:t> and which sent to the CDC to get your shipment ready</a:t>
            </a:r>
          </a:p>
          <a:p>
            <a:pPr marL="171450" indent="-171450">
              <a:buFont typeface="Arial" panose="020B0604020202020204" pitchFamily="34" charset="0"/>
              <a:buChar char="•"/>
            </a:pPr>
            <a:r>
              <a:rPr lang="en-US"/>
              <a:t>Confirming shipments once vaccines arrive</a:t>
            </a:r>
          </a:p>
        </p:txBody>
      </p:sp>
      <p:sp>
        <p:nvSpPr>
          <p:cNvPr id="4" name="Slide Number Placeholder 3"/>
          <p:cNvSpPr>
            <a:spLocks noGrp="1"/>
          </p:cNvSpPr>
          <p:nvPr>
            <p:ph type="sldNum" sz="quarter" idx="5"/>
          </p:nvPr>
        </p:nvSpPr>
        <p:spPr/>
        <p:txBody>
          <a:bodyPr/>
          <a:lstStyle/>
          <a:p>
            <a:fld id="{3E0B9E4A-081F-4622-ADE5-FAE0098C809D}" type="slidenum">
              <a:rPr lang="en-US" smtClean="0"/>
              <a:t>3</a:t>
            </a:fld>
            <a:endParaRPr lang="en-US"/>
          </a:p>
        </p:txBody>
      </p:sp>
    </p:spTree>
    <p:extLst>
      <p:ext uri="{BB962C8B-B14F-4D97-AF65-F5344CB8AC3E}">
        <p14:creationId xmlns:p14="http://schemas.microsoft.com/office/powerpoint/2010/main" val="429090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Those of you who already have a VAOS account:</a:t>
            </a:r>
          </a:p>
          <a:p>
            <a:pPr marL="628650" lvl="1" indent="-171450">
              <a:buFont typeface="Arial" panose="020B0604020202020204" pitchFamily="34" charset="0"/>
              <a:buChar char="•"/>
            </a:pPr>
            <a:r>
              <a:rPr lang="en-US"/>
              <a:t>Make sure you log in ASAP to ensure you have access. </a:t>
            </a:r>
          </a:p>
          <a:p>
            <a:pPr marL="628650" lvl="1" indent="-171450">
              <a:buFont typeface="Arial" panose="020B0604020202020204" pitchFamily="34" charset="0"/>
              <a:buChar char="•"/>
            </a:pPr>
            <a:r>
              <a:rPr lang="en-US"/>
              <a:t>If you have not logged in yet, look for an encrypted email with your login credentials. We have also sent you an email from this mailbox – COVID19VacMgMt with instructions on how to access your account</a:t>
            </a:r>
          </a:p>
          <a:p>
            <a:pPr marL="628650" lvl="1" indent="-171450">
              <a:buFont typeface="Arial" panose="020B0604020202020204" pitchFamily="34" charset="0"/>
              <a:buChar char="•"/>
            </a:pPr>
            <a:r>
              <a:rPr lang="en-US"/>
              <a:t>Acknowledge the allocation you should have received yesterday</a:t>
            </a:r>
          </a:p>
          <a:p>
            <a:pPr marL="628650" lvl="1" indent="-171450">
              <a:buFont typeface="Arial" panose="020B0604020202020204" pitchFamily="34" charset="0"/>
              <a:buChar char="•"/>
            </a:pPr>
            <a:r>
              <a:rPr lang="en-US"/>
              <a:t>Follow the instructions we will share today to acknowledge your allocation</a:t>
            </a:r>
          </a:p>
        </p:txBody>
      </p:sp>
      <p:sp>
        <p:nvSpPr>
          <p:cNvPr id="4" name="Slide Number Placeholder 3"/>
          <p:cNvSpPr>
            <a:spLocks noGrp="1"/>
          </p:cNvSpPr>
          <p:nvPr>
            <p:ph type="sldNum" sz="quarter" idx="5"/>
          </p:nvPr>
        </p:nvSpPr>
        <p:spPr/>
        <p:txBody>
          <a:bodyPr/>
          <a:lstStyle/>
          <a:p>
            <a:fld id="{3E0B9E4A-081F-4622-ADE5-FAE0098C809D}" type="slidenum">
              <a:rPr lang="en-US" smtClean="0"/>
              <a:t>4</a:t>
            </a:fld>
            <a:endParaRPr lang="en-US"/>
          </a:p>
        </p:txBody>
      </p:sp>
    </p:spTree>
    <p:extLst>
      <p:ext uri="{BB962C8B-B14F-4D97-AF65-F5344CB8AC3E}">
        <p14:creationId xmlns:p14="http://schemas.microsoft.com/office/powerpoint/2010/main" val="356163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Those of you who do not yet have a VAOS account: </a:t>
            </a:r>
          </a:p>
          <a:p>
            <a:pPr marL="628650" lvl="1" indent="-171450">
              <a:buFont typeface="Arial" panose="020B0604020202020204" pitchFamily="34" charset="0"/>
              <a:buChar char="•"/>
            </a:pPr>
            <a:r>
              <a:rPr lang="en-US"/>
              <a:t>You will get 2 emails soon: once from DSHS confirming that you have an account, and one from COVID19VacMgmt with instructions on how to log in</a:t>
            </a:r>
          </a:p>
          <a:p>
            <a:pPr marL="628650" lvl="1" indent="-171450">
              <a:buFont typeface="Arial" panose="020B0604020202020204" pitchFamily="34" charset="0"/>
              <a:buChar char="•"/>
            </a:pPr>
            <a:r>
              <a:rPr lang="en-US"/>
              <a:t>Log in to ensure you have access to VAOS. You don’t need to confirm your allocations this  week only</a:t>
            </a:r>
          </a:p>
          <a:p>
            <a:pPr marL="628650" lvl="1" indent="-171450">
              <a:buFont typeface="Arial" panose="020B0604020202020204" pitchFamily="34" charset="0"/>
              <a:buChar char="•"/>
            </a:pPr>
            <a:r>
              <a:rPr lang="en-US"/>
              <a:t>Monitor your inbox for the next round of allocations—you will need to acknowledge those</a:t>
            </a:r>
          </a:p>
        </p:txBody>
      </p:sp>
      <p:sp>
        <p:nvSpPr>
          <p:cNvPr id="4" name="Slide Number Placeholder 3"/>
          <p:cNvSpPr>
            <a:spLocks noGrp="1"/>
          </p:cNvSpPr>
          <p:nvPr>
            <p:ph type="sldNum" sz="quarter" idx="5"/>
          </p:nvPr>
        </p:nvSpPr>
        <p:spPr/>
        <p:txBody>
          <a:bodyPr/>
          <a:lstStyle/>
          <a:p>
            <a:fld id="{3E0B9E4A-081F-4622-ADE5-FAE0098C809D}" type="slidenum">
              <a:rPr lang="en-US" smtClean="0"/>
              <a:t>5</a:t>
            </a:fld>
            <a:endParaRPr lang="en-US"/>
          </a:p>
        </p:txBody>
      </p:sp>
    </p:spTree>
    <p:extLst>
      <p:ext uri="{BB962C8B-B14F-4D97-AF65-F5344CB8AC3E}">
        <p14:creationId xmlns:p14="http://schemas.microsoft.com/office/powerpoint/2010/main" val="178721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If you haven’t yet logged into VAOS, you will use an encrypted email to set up your password before accessing the log in screen above.</a:t>
            </a:r>
          </a:p>
        </p:txBody>
      </p:sp>
      <p:sp>
        <p:nvSpPr>
          <p:cNvPr id="4" name="Slide Number Placeholder 3"/>
          <p:cNvSpPr>
            <a:spLocks noGrp="1"/>
          </p:cNvSpPr>
          <p:nvPr>
            <p:ph type="sldNum" sz="quarter" idx="5"/>
          </p:nvPr>
        </p:nvSpPr>
        <p:spPr/>
        <p:txBody>
          <a:bodyPr/>
          <a:lstStyle/>
          <a:p>
            <a:fld id="{3E0B9E4A-081F-4622-ADE5-FAE0098C809D}" type="slidenum">
              <a:rPr lang="en-US" smtClean="0"/>
              <a:t>6</a:t>
            </a:fld>
            <a:endParaRPr lang="en-US"/>
          </a:p>
        </p:txBody>
      </p:sp>
    </p:spTree>
    <p:extLst>
      <p:ext uri="{BB962C8B-B14F-4D97-AF65-F5344CB8AC3E}">
        <p14:creationId xmlns:p14="http://schemas.microsoft.com/office/powerpoint/2010/main" val="3831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171450" indent="-171450">
              <a:buFont typeface="Arial" panose="020B0604020202020204" pitchFamily="34" charset="0"/>
              <a:buChar char="•"/>
            </a:pPr>
            <a:r>
              <a:rPr lang="en-US"/>
              <a:t>Chrome</a:t>
            </a:r>
          </a:p>
          <a:p>
            <a:pPr marL="171450" indent="-171450">
              <a:buFont typeface="Arial" panose="020B0604020202020204" pitchFamily="34" charset="0"/>
              <a:buChar char="•"/>
            </a:pPr>
            <a:r>
              <a:rPr lang="en-US"/>
              <a:t>The emails from noreply@salesforce.com have been known to go to spam (especially if you use </a:t>
            </a:r>
            <a:r>
              <a:rPr lang="en-US" err="1"/>
              <a:t>gmail</a:t>
            </a:r>
            <a:r>
              <a:rPr lang="en-US"/>
              <a:t>). See if you can mark this address as safe in your inbox</a:t>
            </a:r>
          </a:p>
          <a:p>
            <a:pPr marL="171450" indent="-171450">
              <a:buFont typeface="Arial" panose="020B0604020202020204" pitchFamily="34" charset="0"/>
              <a:buChar char="•"/>
            </a:pPr>
            <a:r>
              <a:rPr lang="en-US"/>
              <a:t>One set of credentials – </a:t>
            </a:r>
          </a:p>
        </p:txBody>
      </p:sp>
      <p:sp>
        <p:nvSpPr>
          <p:cNvPr id="4" name="Slide Number Placeholder 3"/>
          <p:cNvSpPr>
            <a:spLocks noGrp="1"/>
          </p:cNvSpPr>
          <p:nvPr>
            <p:ph type="sldNum" sz="quarter" idx="5"/>
          </p:nvPr>
        </p:nvSpPr>
        <p:spPr/>
        <p:txBody>
          <a:bodyPr/>
          <a:lstStyle/>
          <a:p>
            <a:fld id="{3E0B9E4A-081F-4622-ADE5-FAE0098C809D}" type="slidenum">
              <a:rPr lang="en-US" smtClean="0"/>
              <a:t>7</a:t>
            </a:fld>
            <a:endParaRPr lang="en-US"/>
          </a:p>
        </p:txBody>
      </p:sp>
    </p:spTree>
    <p:extLst>
      <p:ext uri="{BB962C8B-B14F-4D97-AF65-F5344CB8AC3E}">
        <p14:creationId xmlns:p14="http://schemas.microsoft.com/office/powerpoint/2010/main" val="3460395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3062" cy="6855534"/>
          </a:xfrm>
          <a:prstGeom prst="rect">
            <a:avLst/>
          </a:prstGeom>
        </p:spPr>
      </p:pic>
      <p:sp>
        <p:nvSpPr>
          <p:cNvPr id="16" name="Text Background - Blue Rectangle">
            <a:extLst>
              <a:ext uri="{FF2B5EF4-FFF2-40B4-BE49-F238E27FC236}">
                <a16:creationId xmlns:a16="http://schemas.microsoft.com/office/drawing/2014/main" id="{DD0F46EB-2E41-4518-810C-EB2599D26F93}"/>
              </a:ext>
            </a:extLst>
          </p:cNvPr>
          <p:cNvSpPr/>
          <p:nvPr userDrawn="1"/>
        </p:nvSpPr>
        <p:spPr>
          <a:xfrm>
            <a:off x="0" y="888943"/>
            <a:ext cx="12203062"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939297"/>
            <a:ext cx="12203063" cy="131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80144" y="947731"/>
            <a:ext cx="11922918" cy="1306427"/>
          </a:xfrm>
        </p:spPr>
        <p:txBody>
          <a:bodyPr anchor="ctr" anchorCtr="0">
            <a:norm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80144" y="2501497"/>
            <a:ext cx="6358162" cy="1137919"/>
          </a:xfrm>
        </p:spPr>
        <p:txBody>
          <a:bodyPr>
            <a:noAutofit/>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8F5F2C6-7560-4121-AD1C-9B549F42289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224510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2" y="7621"/>
            <a:ext cx="10266408"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5" name="Date Placeholder 3">
            <a:extLst>
              <a:ext uri="{FF2B5EF4-FFF2-40B4-BE49-F238E27FC236}">
                <a16:creationId xmlns:a16="http://schemas.microsoft.com/office/drawing/2014/main" id="{C29BCCC2-3D59-4783-BEEE-7C0B5D1D1D14}"/>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DBFFCA20-E901-4525-9270-471AF7CD0A2E}" type="datetime4">
              <a:rPr lang="en-US" smtClean="0">
                <a:latin typeface="+mj-lt"/>
              </a:rPr>
              <a:pPr/>
              <a:t>December 10, 2020</a:t>
            </a:fld>
            <a:r>
              <a:rPr lang="en-US"/>
              <a:t>  |  </a:t>
            </a:r>
          </a:p>
        </p:txBody>
      </p:sp>
      <p:sp>
        <p:nvSpPr>
          <p:cNvPr id="6" name="Slide Number Placeholder 4">
            <a:extLst>
              <a:ext uri="{FF2B5EF4-FFF2-40B4-BE49-F238E27FC236}">
                <a16:creationId xmlns:a16="http://schemas.microsoft.com/office/drawing/2014/main" id="{59879E76-B471-42AF-BDCD-555A56B1D8B7}"/>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672770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562232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580681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1663891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7280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5451010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8968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12/10/2020</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0836710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12060284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4882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32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E0D63C-8686-4201-8DF4-E4EFBA50A9D1}"/>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18E0588C-A632-4D53-B99F-754CBFCE05DF}" type="datetime4">
              <a:rPr lang="en-US" smtClean="0">
                <a:latin typeface="+mj-lt"/>
              </a:rPr>
              <a:pPr/>
              <a:t>December 10, 2020</a:t>
            </a:fld>
            <a:r>
              <a:rPr lang="en-US"/>
              <a:t>  |  </a:t>
            </a:r>
          </a:p>
        </p:txBody>
      </p:sp>
      <p:sp>
        <p:nvSpPr>
          <p:cNvPr id="5" name="Slide Number Placeholder 4">
            <a:extLst>
              <a:ext uri="{FF2B5EF4-FFF2-40B4-BE49-F238E27FC236}">
                <a16:creationId xmlns:a16="http://schemas.microsoft.com/office/drawing/2014/main" id="{37BDF703-3802-4AD2-AFA4-BEB68AC22DF3}"/>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32813069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35871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75060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opic Divider Binar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74975"/>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302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ew Topic Divider Netwo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defTabSz="914400" rtl="0" eaLnBrk="1" latinLnBrk="0" hangingPunct="1">
              <a:lnSpc>
                <a:spcPct val="90000"/>
              </a:lnSpc>
              <a:spcBef>
                <a:spcPct val="0"/>
              </a:spcBef>
              <a:buNone/>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50451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w Topic Divider Texa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9872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ew Topic Divider El Pas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019609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vider Logos">
    <p:spTree>
      <p:nvGrpSpPr>
        <p:cNvPr id="1" name=""/>
        <p:cNvGrpSpPr/>
        <p:nvPr/>
      </p:nvGrpSpPr>
      <p:grpSpPr>
        <a:xfrm>
          <a:off x="0" y="0"/>
          <a:ext cx="0" cy="0"/>
          <a:chOff x="0" y="0"/>
          <a:chExt cx="0" cy="0"/>
        </a:xfrm>
      </p:grpSpPr>
      <p:sp>
        <p:nvSpPr>
          <p:cNvPr id="2" name="Text Background - Blue Rectangle">
            <a:extLst>
              <a:ext uri="{FF2B5EF4-FFF2-40B4-BE49-F238E27FC236}">
                <a16:creationId xmlns:a16="http://schemas.microsoft.com/office/drawing/2014/main" id="{A09B6BF9-FF90-4354-B40C-38F3AD6C45B6}"/>
              </a:ext>
            </a:extLst>
          </p:cNvPr>
          <p:cNvSpPr/>
          <p:nvPr userDrawn="1"/>
        </p:nvSpPr>
        <p:spPr>
          <a:xfrm>
            <a:off x="0" y="4306784"/>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DA3EF3-F7DD-4640-A301-B82C7B1C23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4702629"/>
          </a:xfrm>
          <a:prstGeom prst="rect">
            <a:avLst/>
          </a:prstGeom>
        </p:spPr>
      </p:pic>
      <p:sp>
        <p:nvSpPr>
          <p:cNvPr id="13" name="TextBox 12">
            <a:extLst>
              <a:ext uri="{FF2B5EF4-FFF2-40B4-BE49-F238E27FC236}">
                <a16:creationId xmlns:a16="http://schemas.microsoft.com/office/drawing/2014/main" id="{2FF0C112-AC5F-44D9-9A36-8250B3C2D424}"/>
              </a:ext>
            </a:extLst>
          </p:cNvPr>
          <p:cNvSpPr txBox="1"/>
          <p:nvPr userDrawn="1"/>
        </p:nvSpPr>
        <p:spPr>
          <a:xfrm>
            <a:off x="756149" y="3345656"/>
            <a:ext cx="3531650" cy="707886"/>
          </a:xfrm>
          <a:prstGeom prst="rect">
            <a:avLst/>
          </a:prstGeom>
          <a:noFill/>
        </p:spPr>
        <p:txBody>
          <a:bodyPr wrap="square" rtlCol="0">
            <a:spAutoFit/>
          </a:body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STS is powered by the following providers:</a:t>
            </a:r>
          </a:p>
        </p:txBody>
      </p:sp>
      <p:pic>
        <p:nvPicPr>
          <p:cNvPr id="23" name="Picture 22">
            <a:extLst>
              <a:ext uri="{FF2B5EF4-FFF2-40B4-BE49-F238E27FC236}">
                <a16:creationId xmlns:a16="http://schemas.microsoft.com/office/drawing/2014/main" id="{E48EF9F0-B21D-4EBF-AC24-5867AA40FC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50707" y="287676"/>
            <a:ext cx="2721979" cy="2774022"/>
          </a:xfrm>
          <a:prstGeom prst="rect">
            <a:avLst/>
          </a:prstGeom>
        </p:spPr>
      </p:pic>
    </p:spTree>
    <p:extLst>
      <p:ext uri="{BB962C8B-B14F-4D97-AF65-F5344CB8AC3E}">
        <p14:creationId xmlns:p14="http://schemas.microsoft.com/office/powerpoint/2010/main" val="319143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ontact Us Connec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6" y="2891619"/>
            <a:ext cx="601363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A87617-B282-4BD4-A9C1-3CB2DC1118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206" y="12373"/>
            <a:ext cx="4938794" cy="6833255"/>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142405A4-D29F-47CE-AFDC-B9984C02C3B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2287880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ontact Us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3"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FF8EF86E-ECDE-4555-9068-2B77ACC657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27540" y="5016696"/>
            <a:ext cx="1559559" cy="1589377"/>
          </a:xfrm>
          <a:prstGeom prst="rect">
            <a:avLst/>
          </a:prstGeom>
        </p:spPr>
      </p:pic>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11CEF-4407-4FCA-8BF5-0D5FC7D1E6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53553" y="-2"/>
            <a:ext cx="4938447" cy="6858002"/>
          </a:xfrm>
          <a:prstGeom prst="rect">
            <a:avLst/>
          </a:prstGeom>
        </p:spPr>
      </p:pic>
      <p:pic>
        <p:nvPicPr>
          <p:cNvPr id="4" name="Picture 3">
            <a:extLst>
              <a:ext uri="{FF2B5EF4-FFF2-40B4-BE49-F238E27FC236}">
                <a16:creationId xmlns:a16="http://schemas.microsoft.com/office/drawing/2014/main" id="{6F03B759-6D9B-48AF-B7AE-E2A286D257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35802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Contact Us Texas">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43FE33-A92F-4408-9E96-A49FC500BE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6032" y="2889504"/>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3759F462-7028-4E34-BDAF-06A151CAA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93596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Break El Paso">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CC9CD6-333A-4E1B-A267-0F886F507C7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5111" y="-2"/>
            <a:ext cx="4936889" cy="6858001"/>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F2CDE976-3B2F-45B5-8827-6D5B1F9C68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331821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Contact Us El Paso">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BD839-DF2F-46A2-95E3-8014FF9D5D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4"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8385125-D7E6-4CD1-8662-EB8228F7736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34201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3062" cy="6855534"/>
          </a:xfrm>
          <a:prstGeom prst="rect">
            <a:avLst/>
          </a:prstGeom>
        </p:spPr>
      </p:pic>
      <p:sp>
        <p:nvSpPr>
          <p:cNvPr id="16" name="Text Background - Blue Rectangle">
            <a:extLst>
              <a:ext uri="{FF2B5EF4-FFF2-40B4-BE49-F238E27FC236}">
                <a16:creationId xmlns:a16="http://schemas.microsoft.com/office/drawing/2014/main" id="{DD0F46EB-2E41-4518-810C-EB2599D26F93}"/>
              </a:ext>
            </a:extLst>
          </p:cNvPr>
          <p:cNvSpPr/>
          <p:nvPr userDrawn="1"/>
        </p:nvSpPr>
        <p:spPr>
          <a:xfrm>
            <a:off x="0" y="888943"/>
            <a:ext cx="12203062"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939297"/>
            <a:ext cx="12203063" cy="131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80144" y="947731"/>
            <a:ext cx="11922918" cy="1306427"/>
          </a:xfrm>
        </p:spPr>
        <p:txBody>
          <a:bodyPr anchor="ctr" anchorCtr="0">
            <a:norm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80144" y="2501497"/>
            <a:ext cx="6358162" cy="1137919"/>
          </a:xfrm>
        </p:spPr>
        <p:txBody>
          <a:bodyPr>
            <a:noAutofit/>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8F5F2C6-7560-4121-AD1C-9B549F42289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830521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Break El Paso">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CC9CD6-333A-4E1B-A267-0F886F507C7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5111" y="-2"/>
            <a:ext cx="4936889" cy="6858001"/>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F2CDE976-3B2F-45B5-8827-6D5B1F9C68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35536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ection Break Network">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3554" y="-27476"/>
            <a:ext cx="4938446" cy="6885475"/>
          </a:xfrm>
          <a:prstGeom prst="rect">
            <a:avLst/>
          </a:prstGeom>
        </p:spPr>
      </p:pic>
      <p:pic>
        <p:nvPicPr>
          <p:cNvPr id="4" name="Picture 3">
            <a:extLst>
              <a:ext uri="{FF2B5EF4-FFF2-40B4-BE49-F238E27FC236}">
                <a16:creationId xmlns:a16="http://schemas.microsoft.com/office/drawing/2014/main" id="{263A1C4F-5C50-49B9-9F81-64203F5477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574617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ection Break Binary">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43280" y="0"/>
            <a:ext cx="4948720" cy="6858000"/>
          </a:xfrm>
          <a:prstGeom prst="rect">
            <a:avLst/>
          </a:prstGeom>
        </p:spPr>
      </p:pic>
      <p:pic>
        <p:nvPicPr>
          <p:cNvPr id="4" name="Picture 3">
            <a:extLst>
              <a:ext uri="{FF2B5EF4-FFF2-40B4-BE49-F238E27FC236}">
                <a16:creationId xmlns:a16="http://schemas.microsoft.com/office/drawing/2014/main" id="{23290FD0-7925-4F14-BFE1-6AC215C8D4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851349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ection Break Houston">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3" y="-2"/>
            <a:ext cx="4956681" cy="6858002"/>
          </a:xfrm>
          <a:prstGeom prst="rect">
            <a:avLst/>
          </a:prstGeom>
        </p:spPr>
      </p:pic>
      <p:pic>
        <p:nvPicPr>
          <p:cNvPr id="4" name="Picture 3">
            <a:extLst>
              <a:ext uri="{FF2B5EF4-FFF2-40B4-BE49-F238E27FC236}">
                <a16:creationId xmlns:a16="http://schemas.microsoft.com/office/drawing/2014/main" id="{AC122137-688C-4C44-A02A-322B7B15AEE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944773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Break Dallas">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4" y="-12622"/>
            <a:ext cx="4965802" cy="6870622"/>
          </a:xfrm>
          <a:prstGeom prst="rect">
            <a:avLst/>
          </a:prstGeom>
        </p:spPr>
      </p:pic>
      <p:pic>
        <p:nvPicPr>
          <p:cNvPr id="4" name="Picture 3">
            <a:extLst>
              <a:ext uri="{FF2B5EF4-FFF2-40B4-BE49-F238E27FC236}">
                <a16:creationId xmlns:a16="http://schemas.microsoft.com/office/drawing/2014/main" id="{7A998804-435D-4061-A56B-295922B440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775256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344488" indent="-344488">
              <a:buClr>
                <a:srgbClr val="12A6D9"/>
              </a:buClr>
              <a:buFont typeface="+mj-lt"/>
              <a:buAutoNum type="arabicPeriod"/>
              <a:defRPr b="1">
                <a:solidFill>
                  <a:srgbClr val="12A6D9"/>
                </a:solidFill>
                <a:latin typeface="+mn-lt"/>
                <a:ea typeface="Open Sans" panose="020B0606030504020204" pitchFamily="34" charset="0"/>
                <a:cs typeface="Open Sans" panose="020B0606030504020204" pitchFamily="34" charset="0"/>
              </a:defRPr>
            </a:lvl1pPr>
            <a:lvl2pPr>
              <a:defRPr>
                <a:solidFill>
                  <a:srgbClr val="223A73"/>
                </a:solidFill>
                <a:latin typeface="Segoe UI" panose="020B0502040204020203" pitchFamily="34" charset="0"/>
                <a:cs typeface="Segoe UI" panose="020B0502040204020203" pitchFamily="34" charset="0"/>
              </a:defRPr>
            </a:lvl2pPr>
            <a:lvl3pPr>
              <a:defRPr>
                <a:solidFill>
                  <a:srgbClr val="223A73"/>
                </a:solidFill>
                <a:latin typeface="Segoe UI" panose="020B0502040204020203" pitchFamily="34" charset="0"/>
                <a:cs typeface="Segoe UI" panose="020B0502040204020203"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1492069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a:defRPr>
                <a:solidFill>
                  <a:srgbClr val="223A73"/>
                </a:solidFill>
                <a:latin typeface="+mn-lt"/>
                <a:ea typeface="Open Sans" panose="020B0606030504020204" pitchFamily="34" charset="0"/>
                <a:cs typeface="Open Sans" panose="020B0606030504020204" pitchFamily="34" charset="0"/>
              </a:defRPr>
            </a:lvl1pPr>
            <a:lvl2pPr marL="685800" indent="-228600">
              <a:buFont typeface="Segoe UI" panose="020B0502040204020203"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482100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0" indent="0">
              <a:buNone/>
              <a:defRPr b="1">
                <a:solidFill>
                  <a:srgbClr val="12A6D9"/>
                </a:solidFill>
                <a:latin typeface="+mn-lt"/>
                <a:ea typeface="Open Sans" panose="020B0606030504020204" pitchFamily="34" charset="0"/>
                <a:cs typeface="Open Sans" panose="020B0606030504020204" pitchFamily="34" charset="0"/>
              </a:defRPr>
            </a:lvl1pPr>
            <a:lvl2pPr marL="688975" indent="-231775">
              <a:buFont typeface="Arial" panose="020B0604020202020204"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Segoe UI" panose="020B0502040204020203" pitchFamily="34" charset="0"/>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58751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Network">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53554" y="-27476"/>
            <a:ext cx="4938446" cy="6885475"/>
          </a:xfrm>
          <a:prstGeom prst="rect">
            <a:avLst/>
          </a:prstGeom>
        </p:spPr>
      </p:pic>
      <p:pic>
        <p:nvPicPr>
          <p:cNvPr id="4" name="Picture 3">
            <a:extLst>
              <a:ext uri="{FF2B5EF4-FFF2-40B4-BE49-F238E27FC236}">
                <a16:creationId xmlns:a16="http://schemas.microsoft.com/office/drawing/2014/main" id="{263A1C4F-5C50-49B9-9F81-64203F5477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358233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2" y="7621"/>
            <a:ext cx="10266408"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5" name="Date Placeholder 3">
            <a:extLst>
              <a:ext uri="{FF2B5EF4-FFF2-40B4-BE49-F238E27FC236}">
                <a16:creationId xmlns:a16="http://schemas.microsoft.com/office/drawing/2014/main" id="{C29BCCC2-3D59-4783-BEEE-7C0B5D1D1D14}"/>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DBFFCA20-E901-4525-9270-471AF7CD0A2E}" type="datetime4">
              <a:rPr lang="en-US" smtClean="0">
                <a:latin typeface="+mj-lt"/>
              </a:rPr>
              <a:pPr/>
              <a:t>December 10, 2020</a:t>
            </a:fld>
            <a:r>
              <a:rPr lang="en-US"/>
              <a:t>  |  </a:t>
            </a:r>
          </a:p>
        </p:txBody>
      </p:sp>
      <p:sp>
        <p:nvSpPr>
          <p:cNvPr id="6" name="Slide Number Placeholder 4">
            <a:extLst>
              <a:ext uri="{FF2B5EF4-FFF2-40B4-BE49-F238E27FC236}">
                <a16:creationId xmlns:a16="http://schemas.microsoft.com/office/drawing/2014/main" id="{59879E76-B471-42AF-BDCD-555A56B1D8B7}"/>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3762686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AE0D63C-8686-4201-8DF4-E4EFBA50A9D1}"/>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18E0588C-A632-4D53-B99F-754CBFCE05DF}" type="datetime4">
              <a:rPr lang="en-US" smtClean="0">
                <a:latin typeface="+mj-lt"/>
              </a:rPr>
              <a:pPr/>
              <a:t>December 10, 2020</a:t>
            </a:fld>
            <a:r>
              <a:rPr lang="en-US"/>
              <a:t>  |  </a:t>
            </a:r>
          </a:p>
        </p:txBody>
      </p:sp>
      <p:sp>
        <p:nvSpPr>
          <p:cNvPr id="5" name="Slide Number Placeholder 4">
            <a:extLst>
              <a:ext uri="{FF2B5EF4-FFF2-40B4-BE49-F238E27FC236}">
                <a16:creationId xmlns:a16="http://schemas.microsoft.com/office/drawing/2014/main" id="{37BDF703-3802-4AD2-AFA4-BEB68AC22DF3}"/>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2415111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ew Topic Divider Binar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74975"/>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423593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ew Topic Divider Netwo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defTabSz="914400" rtl="0" eaLnBrk="1" latinLnBrk="0" hangingPunct="1">
              <a:lnSpc>
                <a:spcPct val="90000"/>
              </a:lnSpc>
              <a:spcBef>
                <a:spcPct val="0"/>
              </a:spcBef>
              <a:buNone/>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62236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ew Topic Divider Texa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57781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ew Topic Divider El Pas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5021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ovider Logos">
    <p:spTree>
      <p:nvGrpSpPr>
        <p:cNvPr id="1" name=""/>
        <p:cNvGrpSpPr/>
        <p:nvPr/>
      </p:nvGrpSpPr>
      <p:grpSpPr>
        <a:xfrm>
          <a:off x="0" y="0"/>
          <a:ext cx="0" cy="0"/>
          <a:chOff x="0" y="0"/>
          <a:chExt cx="0" cy="0"/>
        </a:xfrm>
      </p:grpSpPr>
      <p:sp>
        <p:nvSpPr>
          <p:cNvPr id="2" name="Text Background - Blue Rectangle">
            <a:extLst>
              <a:ext uri="{FF2B5EF4-FFF2-40B4-BE49-F238E27FC236}">
                <a16:creationId xmlns:a16="http://schemas.microsoft.com/office/drawing/2014/main" id="{A09B6BF9-FF90-4354-B40C-38F3AD6C45B6}"/>
              </a:ext>
            </a:extLst>
          </p:cNvPr>
          <p:cNvSpPr/>
          <p:nvPr userDrawn="1"/>
        </p:nvSpPr>
        <p:spPr>
          <a:xfrm>
            <a:off x="0" y="4306784"/>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DA3EF3-F7DD-4640-A301-B82C7B1C23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4702629"/>
          </a:xfrm>
          <a:prstGeom prst="rect">
            <a:avLst/>
          </a:prstGeom>
        </p:spPr>
      </p:pic>
      <p:sp>
        <p:nvSpPr>
          <p:cNvPr id="13" name="TextBox 12">
            <a:extLst>
              <a:ext uri="{FF2B5EF4-FFF2-40B4-BE49-F238E27FC236}">
                <a16:creationId xmlns:a16="http://schemas.microsoft.com/office/drawing/2014/main" id="{2FF0C112-AC5F-44D9-9A36-8250B3C2D424}"/>
              </a:ext>
            </a:extLst>
          </p:cNvPr>
          <p:cNvSpPr txBox="1"/>
          <p:nvPr userDrawn="1"/>
        </p:nvSpPr>
        <p:spPr>
          <a:xfrm>
            <a:off x="756149" y="3345656"/>
            <a:ext cx="3531650" cy="707886"/>
          </a:xfrm>
          <a:prstGeom prst="rect">
            <a:avLst/>
          </a:prstGeom>
          <a:noFill/>
        </p:spPr>
        <p:txBody>
          <a:bodyPr wrap="square" rtlCol="0">
            <a:spAutoFit/>
          </a:bodyPr>
          <a:lstStyle/>
          <a:p>
            <a:pPr algn="ct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STS is powered by the following providers:</a:t>
            </a:r>
          </a:p>
        </p:txBody>
      </p:sp>
      <p:pic>
        <p:nvPicPr>
          <p:cNvPr id="23" name="Picture 22">
            <a:extLst>
              <a:ext uri="{FF2B5EF4-FFF2-40B4-BE49-F238E27FC236}">
                <a16:creationId xmlns:a16="http://schemas.microsoft.com/office/drawing/2014/main" id="{E48EF9F0-B21D-4EBF-AC24-5867AA40FC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50707" y="287676"/>
            <a:ext cx="2721979" cy="2774022"/>
          </a:xfrm>
          <a:prstGeom prst="rect">
            <a:avLst/>
          </a:prstGeom>
        </p:spPr>
      </p:pic>
    </p:spTree>
    <p:extLst>
      <p:ext uri="{BB962C8B-B14F-4D97-AF65-F5344CB8AC3E}">
        <p14:creationId xmlns:p14="http://schemas.microsoft.com/office/powerpoint/2010/main" val="2140512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Contact Us Connec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6" y="2891619"/>
            <a:ext cx="601363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AA87617-B282-4BD4-A9C1-3CB2DC1118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206" y="12373"/>
            <a:ext cx="4938794" cy="6833255"/>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142405A4-D29F-47CE-AFDC-B9984C02C3B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1702353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Contact Us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3"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FF8EF86E-ECDE-4555-9068-2B77ACC657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27540" y="5016696"/>
            <a:ext cx="1559559" cy="1589377"/>
          </a:xfrm>
          <a:prstGeom prst="rect">
            <a:avLst/>
          </a:prstGeom>
        </p:spPr>
      </p:pic>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11CEF-4407-4FCA-8BF5-0D5FC7D1E6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53553" y="-2"/>
            <a:ext cx="4938447" cy="6858002"/>
          </a:xfrm>
          <a:prstGeom prst="rect">
            <a:avLst/>
          </a:prstGeom>
        </p:spPr>
      </p:pic>
      <p:pic>
        <p:nvPicPr>
          <p:cNvPr id="4" name="Picture 3">
            <a:extLst>
              <a:ext uri="{FF2B5EF4-FFF2-40B4-BE49-F238E27FC236}">
                <a16:creationId xmlns:a16="http://schemas.microsoft.com/office/drawing/2014/main" id="{6F03B759-6D9B-48AF-B7AE-E2A286D257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031419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Contact Us Texas">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43FE33-A92F-4408-9E96-A49FC500BE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6032" y="2889504"/>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3759F462-7028-4E34-BDAF-06A151CAA6A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9258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Break Binary">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7243280" y="0"/>
            <a:ext cx="4948720" cy="6858000"/>
          </a:xfrm>
          <a:prstGeom prst="rect">
            <a:avLst/>
          </a:prstGeom>
        </p:spPr>
      </p:pic>
      <p:pic>
        <p:nvPicPr>
          <p:cNvPr id="4" name="Picture 3">
            <a:extLst>
              <a:ext uri="{FF2B5EF4-FFF2-40B4-BE49-F238E27FC236}">
                <a16:creationId xmlns:a16="http://schemas.microsoft.com/office/drawing/2014/main" id="{23290FD0-7925-4F14-BFE1-6AC215C8D4A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326147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Contact Us El Paso">
    <p:spTree>
      <p:nvGrpSpPr>
        <p:cNvPr id="1" name=""/>
        <p:cNvGrpSpPr/>
        <p:nvPr/>
      </p:nvGrpSpPr>
      <p:grpSpPr>
        <a:xfrm>
          <a:off x="0" y="0"/>
          <a:ext cx="0" cy="0"/>
          <a:chOff x="0" y="0"/>
          <a:chExt cx="0" cy="0"/>
        </a:xfrm>
      </p:grpSpPr>
      <p:sp>
        <p:nvSpPr>
          <p:cNvPr id="11" name="Text Background - Blue Rectangle">
            <a:extLst>
              <a:ext uri="{FF2B5EF4-FFF2-40B4-BE49-F238E27FC236}">
                <a16:creationId xmlns:a16="http://schemas.microsoft.com/office/drawing/2014/main" id="{009B853D-2C26-4CB6-AA06-671F0FB3C9AA}"/>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BD839-DF2F-46A2-95E3-8014FF9D5D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5" y="0"/>
            <a:ext cx="4938445" cy="6858000"/>
          </a:xfrm>
          <a:prstGeom prst="rect">
            <a:avLst/>
          </a:prstGeom>
        </p:spPr>
      </p:pic>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3904" y="2891619"/>
            <a:ext cx="6016582"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8385125-D7E6-4CD1-8662-EB8228F7736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511187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 Deloitte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2018 Deloitte Development LLC. All rights reserved.</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609108481"/>
      </p:ext>
    </p:extLst>
  </p:cSld>
  <p:clrMapOvr>
    <a:masterClrMapping/>
  </p:clrMapOvr>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Divider - Deloitte dark green">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Deloitte Consulting 2018</a:t>
            </a:r>
          </a:p>
        </p:txBody>
      </p:sp>
      <p:sp>
        <p:nvSpPr>
          <p:cNvPr id="21" name="Copyright"/>
          <p:cNvSpPr txBox="1"/>
          <p:nvPr/>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2018 Deloitte Development LLC. All rights reserved.</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99982934"/>
      </p:ext>
    </p:extLst>
  </p:cSld>
  <p:clrMapOvr>
    <a:masterClrMapping/>
  </p:clrMapOvr>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Divider - Deloitte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p:cNvSpPr txBox="1"/>
          <p:nvPr/>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Deloitte Consulting 2018</a:t>
            </a:r>
          </a:p>
        </p:txBody>
      </p:sp>
      <p:sp>
        <p:nvSpPr>
          <p:cNvPr id="8" name="Copyright"/>
          <p:cNvSpPr txBox="1"/>
          <p:nvPr/>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2018 Deloitte Development LLC. All rights reserved.</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123173639"/>
      </p:ext>
    </p:extLst>
  </p:cSld>
  <p:clrMapOvr>
    <a:masterClrMapping/>
  </p:clrMapOvr>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 Deloitte dark blue">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Deloitte Consulting 2018</a:t>
            </a:r>
          </a:p>
        </p:txBody>
      </p:sp>
      <p:sp>
        <p:nvSpPr>
          <p:cNvPr id="21" name="Copyright"/>
          <p:cNvSpPr txBox="1"/>
          <p:nvPr/>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Copyright © 2018 Deloitte Development LLC. All rights reserved.</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153778832"/>
      </p:ext>
    </p:extLst>
  </p:cSld>
  <p:clrMapOvr>
    <a:masterClrMapping/>
  </p:clrMapOvr>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91144832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8698521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930977661"/>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52014513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869155934"/>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Break Houston">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3" y="-2"/>
            <a:ext cx="4956681" cy="6858002"/>
          </a:xfrm>
          <a:prstGeom prst="rect">
            <a:avLst/>
          </a:prstGeom>
        </p:spPr>
      </p:pic>
      <p:pic>
        <p:nvPicPr>
          <p:cNvPr id="4" name="Picture 3">
            <a:extLst>
              <a:ext uri="{FF2B5EF4-FFF2-40B4-BE49-F238E27FC236}">
                <a16:creationId xmlns:a16="http://schemas.microsoft.com/office/drawing/2014/main" id="{AC122137-688C-4C44-A02A-322B7B15AEE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4090785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2018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Tree>
    <p:extLst>
      <p:ext uri="{BB962C8B-B14F-4D97-AF65-F5344CB8AC3E}">
        <p14:creationId xmlns:p14="http://schemas.microsoft.com/office/powerpoint/2010/main" val="4002129542"/>
      </p:ext>
    </p:extLst>
  </p:cSld>
  <p:clrMapOvr>
    <a:masterClrMapping/>
  </p:clrMapOvr>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White - TX HHS Capita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6" name="Picture 5">
            <a:extLst>
              <a:ext uri="{FF2B5EF4-FFF2-40B4-BE49-F238E27FC236}">
                <a16:creationId xmlns:a16="http://schemas.microsoft.com/office/drawing/2014/main" id="{09CE0255-1E1E-4D43-88DE-2241C5C5F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43" y="355280"/>
            <a:ext cx="1678662" cy="652813"/>
          </a:xfrm>
          <a:prstGeom prst="rect">
            <a:avLst/>
          </a:prstGeom>
          <a:ln>
            <a:noFill/>
          </a:ln>
        </p:spPr>
      </p:pic>
      <p:pic>
        <p:nvPicPr>
          <p:cNvPr id="7" name="Picture 6">
            <a:extLst>
              <a:ext uri="{FF2B5EF4-FFF2-40B4-BE49-F238E27FC236}">
                <a16:creationId xmlns:a16="http://schemas.microsoft.com/office/drawing/2014/main" id="{D490CC1A-E45C-4A80-BA82-127AD8D727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05" r="19690" b="9568"/>
          <a:stretch/>
        </p:blipFill>
        <p:spPr>
          <a:xfrm>
            <a:off x="4128976" y="1453551"/>
            <a:ext cx="3934047" cy="3950898"/>
          </a:xfrm>
          <a:prstGeom prst="ellipse">
            <a:avLst/>
          </a:prstGeom>
          <a:ln w="57150">
            <a:solidFill>
              <a:schemeClr val="tx1"/>
            </a:solidFill>
          </a:ln>
        </p:spPr>
      </p:pic>
    </p:spTree>
    <p:extLst>
      <p:ext uri="{BB962C8B-B14F-4D97-AF65-F5344CB8AC3E}">
        <p14:creationId xmlns:p14="http://schemas.microsoft.com/office/powerpoint/2010/main" val="30926481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975816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Blac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78284526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Whit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210165417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312407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Dark green">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8669570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293163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 Black">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154783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770372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Break Dallas">
    <p:spTree>
      <p:nvGrpSpPr>
        <p:cNvPr id="1" name=""/>
        <p:cNvGrpSpPr/>
        <p:nvPr/>
      </p:nvGrpSpPr>
      <p:grpSpPr>
        <a:xfrm>
          <a:off x="0" y="0"/>
          <a:ext cx="0" cy="0"/>
          <a:chOff x="0" y="0"/>
          <a:chExt cx="0" cy="0"/>
        </a:xfrm>
      </p:grpSpPr>
      <p:sp>
        <p:nvSpPr>
          <p:cNvPr id="13" name="Text Background - Blue Rectangle">
            <a:extLst>
              <a:ext uri="{FF2B5EF4-FFF2-40B4-BE49-F238E27FC236}">
                <a16:creationId xmlns:a16="http://schemas.microsoft.com/office/drawing/2014/main" id="{AF869780-2E24-4AAD-9FBF-6344DA14440F}"/>
              </a:ext>
            </a:extLst>
          </p:cNvPr>
          <p:cNvSpPr/>
          <p:nvPr userDrawn="1"/>
        </p:nvSpPr>
        <p:spPr>
          <a:xfrm rot="16200000">
            <a:off x="3997466" y="3205974"/>
            <a:ext cx="6858000" cy="446049"/>
          </a:xfrm>
          <a:prstGeom prst="rect">
            <a:avLst/>
          </a:prstGeom>
          <a:solidFill>
            <a:srgbClr val="12A6D9"/>
          </a:solidFill>
          <a:ln>
            <a:solidFill>
              <a:srgbClr val="12A6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54016" y="170481"/>
            <a:ext cx="6618603" cy="2588350"/>
          </a:xfrm>
        </p:spPr>
        <p:txBody>
          <a:bodyPr anchor="b" anchorCtr="0">
            <a:noAutofit/>
          </a:bodyPr>
          <a:lstStyle>
            <a:lvl1pPr algn="l">
              <a:defRPr sz="40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54017" y="2891619"/>
            <a:ext cx="6622644" cy="1089290"/>
          </a:xfrm>
        </p:spPr>
        <p:txBody>
          <a:bodyPr>
            <a:noAutofit/>
          </a:bodyPr>
          <a:lstStyle>
            <a:lvl1pPr marL="0" indent="0" algn="l">
              <a:buNone/>
              <a:defRPr sz="2400">
                <a:solidFill>
                  <a:srgbClr val="12A6D9"/>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0456AB0-134A-45AA-96C2-F1190A91E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53554" y="-12622"/>
            <a:ext cx="4965802" cy="6870622"/>
          </a:xfrm>
          <a:prstGeom prst="rect">
            <a:avLst/>
          </a:prstGeom>
        </p:spPr>
      </p:pic>
      <p:pic>
        <p:nvPicPr>
          <p:cNvPr id="4" name="Picture 3">
            <a:extLst>
              <a:ext uri="{FF2B5EF4-FFF2-40B4-BE49-F238E27FC236}">
                <a16:creationId xmlns:a16="http://schemas.microsoft.com/office/drawing/2014/main" id="{7A998804-435D-4061-A56B-295922B440C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948758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statement dark gree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75837233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statement dark blue">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15122012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ey statement teal">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11341763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ey statement black">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master1]</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94280673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68342189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73556321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09800820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5316318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4680857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5832400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344488" indent="-344488">
              <a:buClr>
                <a:srgbClr val="12A6D9"/>
              </a:buClr>
              <a:buFont typeface="+mj-lt"/>
              <a:buAutoNum type="arabicPeriod"/>
              <a:defRPr b="1">
                <a:solidFill>
                  <a:srgbClr val="12A6D9"/>
                </a:solidFill>
                <a:latin typeface="+mn-lt"/>
                <a:ea typeface="Open Sans" panose="020B0606030504020204" pitchFamily="34" charset="0"/>
                <a:cs typeface="Open Sans" panose="020B0606030504020204" pitchFamily="34" charset="0"/>
              </a:defRPr>
            </a:lvl1pPr>
            <a:lvl2pPr>
              <a:defRPr>
                <a:solidFill>
                  <a:srgbClr val="223A73"/>
                </a:solidFill>
                <a:latin typeface="Segoe UI" panose="020B0502040204020203" pitchFamily="34" charset="0"/>
                <a:cs typeface="Segoe UI" panose="020B0502040204020203" pitchFamily="34" charset="0"/>
              </a:defRPr>
            </a:lvl2pPr>
            <a:lvl3pPr>
              <a:defRPr>
                <a:solidFill>
                  <a:srgbClr val="223A73"/>
                </a:solidFill>
                <a:latin typeface="Segoe UI" panose="020B0502040204020203" pitchFamily="34" charset="0"/>
                <a:cs typeface="Segoe UI" panose="020B0502040204020203"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3472325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57777549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29373143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2383396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62213472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74049893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665135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69139612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04228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9740"/>
      </p:ext>
    </p:extLst>
  </p:cSld>
  <p:clrMapOvr>
    <a:masterClrMapping/>
  </p:clrMapOvr>
  <p:hf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128617511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a:defRPr>
                <a:solidFill>
                  <a:srgbClr val="223A73"/>
                </a:solidFill>
                <a:latin typeface="+mn-lt"/>
                <a:ea typeface="Open Sans" panose="020B0606030504020204" pitchFamily="34" charset="0"/>
                <a:cs typeface="Open Sans" panose="020B0606030504020204" pitchFamily="34" charset="0"/>
              </a:defRPr>
            </a:lvl1pPr>
            <a:lvl2pPr marL="685800" indent="-228600">
              <a:buFont typeface="Segoe UI" panose="020B0502040204020203"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27165671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742982159"/>
      </p:ext>
    </p:extLst>
  </p:cSld>
  <p:clrMapOvr>
    <a:masterClrMapping/>
  </p:clrMapOvr>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719990388"/>
      </p:ext>
    </p:extLst>
  </p:cSld>
  <p:clrMapOvr>
    <a:masterClrMapping/>
  </p:clrMapOvr>
  <p:hf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48352279"/>
      </p:ext>
    </p:extLst>
  </p:cSld>
  <p:clrMapOvr>
    <a:masterClrMapping/>
  </p:clrMapOvr>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218075937"/>
      </p:ext>
    </p:extLst>
  </p:cSld>
  <p:clrMapOvr>
    <a:masterClrMapping/>
  </p:clrMapOvr>
  <p:hf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63ED0832-9C20-46B0-B04F-05FD982526EE}" type="datetime4">
              <a:rPr lang="en-US" smtClean="0">
                <a:latin typeface="+mn-lt"/>
              </a:rPr>
              <a:pPr/>
              <a:t>December 10, 2020</a:t>
            </a:fld>
            <a:r>
              <a:rPr lang="en-US"/>
              <a:t>  |  </a:t>
            </a:r>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9DAB4538-BD83-4061-8E62-86E96E8E1D20}" type="slidenum">
              <a:rPr lang="en-US" smtClean="0"/>
              <a:pPr/>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556510595"/>
      </p:ext>
    </p:extLst>
  </p:cSld>
  <p:clrMapOvr>
    <a:masterClrMapping/>
  </p:clrMapOvr>
  <p:hf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63ED0832-9C20-46B0-B04F-05FD982526EE}" type="datetime4">
              <a:rPr lang="en-US" smtClean="0">
                <a:latin typeface="+mn-lt"/>
              </a:rPr>
              <a:pPr/>
              <a:t>December 10, 2020</a:t>
            </a:fld>
            <a:r>
              <a:rPr lang="en-US"/>
              <a:t>  |  </a:t>
            </a:r>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9DAB4538-BD83-4061-8E62-86E96E8E1D20}" type="slidenum">
              <a:rPr lang="en-US" smtClean="0"/>
              <a:pPr/>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511195358"/>
      </p:ext>
    </p:extLst>
  </p:cSld>
  <p:clrMapOvr>
    <a:masterClrMapping/>
  </p:clrMapOvr>
  <p:hf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63ED0832-9C20-46B0-B04F-05FD982526EE}" type="datetime4">
              <a:rPr lang="en-US" smtClean="0">
                <a:latin typeface="+mn-lt"/>
              </a:rPr>
              <a:pPr/>
              <a:t>December 10, 2020</a:t>
            </a:fld>
            <a:r>
              <a:rPr lang="en-US"/>
              <a:t>  |  </a:t>
            </a:r>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9DAB4538-BD83-4061-8E62-86E96E8E1D20}" type="slidenum">
              <a:rPr lang="en-US" smtClean="0"/>
              <a:pPr/>
              <a:t>‹#›</a:t>
            </a:fld>
            <a:endParaRPr lang="en-US"/>
          </a:p>
        </p:txBody>
      </p:sp>
    </p:spTree>
    <p:extLst>
      <p:ext uri="{BB962C8B-B14F-4D97-AF65-F5344CB8AC3E}">
        <p14:creationId xmlns:p14="http://schemas.microsoft.com/office/powerpoint/2010/main" val="2272509868"/>
      </p:ext>
    </p:extLst>
  </p:cSld>
  <p:clrMapOvr>
    <a:masterClrMapping/>
  </p:clrMapOvr>
  <p:hf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9DAB4538-BD83-4061-8E62-86E96E8E1D20}" type="slidenum">
              <a:rPr lang="en-US" smtClean="0"/>
              <a:pPr/>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190294"/>
      </p:ext>
    </p:extLst>
  </p:cSld>
  <p:clrMapOvr>
    <a:masterClrMapping/>
  </p:clrMapOvr>
  <p:hf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18E0588C-A632-4D53-B99F-754CBFCE05DF}" type="datetime4">
              <a:rPr lang="en-US" smtClean="0">
                <a:latin typeface="+mj-lt"/>
              </a:rPr>
              <a:pPr/>
              <a:t>December 10, 2020</a:t>
            </a:fld>
            <a:r>
              <a:rPr lang="en-US"/>
              <a:t>  |  </a:t>
            </a:r>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9DAB4538-BD83-4061-8E62-86E96E8E1D20}" type="slidenum">
              <a:rPr lang="en-US" smtClean="0"/>
              <a:pPr/>
              <a:t>‹#›</a:t>
            </a:fld>
            <a:endParaRPr lang="en-US"/>
          </a:p>
        </p:txBody>
      </p:sp>
    </p:spTree>
    <p:extLst>
      <p:ext uri="{BB962C8B-B14F-4D97-AF65-F5344CB8AC3E}">
        <p14:creationId xmlns:p14="http://schemas.microsoft.com/office/powerpoint/2010/main" val="1520537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63ED0832-9C20-46B0-B04F-05FD982526EE}" type="datetime4">
              <a:rPr lang="en-US" smtClean="0">
                <a:latin typeface="+mn-lt"/>
              </a:rPr>
              <a:pPr/>
              <a:t>December 10, 2020</a:t>
            </a:fld>
            <a:r>
              <a:rPr lang="en-US"/>
              <a:t>  |  </a:t>
            </a:r>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9DAB4538-BD83-4061-8E62-86E96E8E1D20}" type="slidenum">
              <a:rPr lang="en-US" smtClean="0"/>
              <a:pPr/>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0023016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398481" y="7621"/>
            <a:ext cx="10397037" cy="1097279"/>
          </a:xfrm>
        </p:spPr>
        <p:txBody>
          <a:bodyPr>
            <a:normAutofit/>
          </a:bodyPr>
          <a:lstStyle>
            <a:lvl1pPr>
              <a:defRPr sz="3200">
                <a:solidFill>
                  <a:srgbClr val="223A73"/>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C35280-A136-409F-A310-6A80025D9BC8}"/>
              </a:ext>
            </a:extLst>
          </p:cNvPr>
          <p:cNvSpPr>
            <a:spLocks noGrp="1"/>
          </p:cNvSpPr>
          <p:nvPr>
            <p:ph idx="1"/>
          </p:nvPr>
        </p:nvSpPr>
        <p:spPr/>
        <p:txBody>
          <a:bodyPr>
            <a:noAutofit/>
          </a:bodyPr>
          <a:lstStyle>
            <a:lvl1pPr marL="0" indent="0">
              <a:buNone/>
              <a:defRPr b="1">
                <a:solidFill>
                  <a:srgbClr val="12A6D9"/>
                </a:solidFill>
                <a:latin typeface="+mn-lt"/>
                <a:ea typeface="Open Sans" panose="020B0606030504020204" pitchFamily="34" charset="0"/>
                <a:cs typeface="Open Sans" panose="020B0606030504020204" pitchFamily="34" charset="0"/>
              </a:defRPr>
            </a:lvl1pPr>
            <a:lvl2pPr marL="688975" indent="-231775">
              <a:buFont typeface="Arial" panose="020B0604020202020204" pitchFamily="34" charset="0"/>
              <a:buChar char="•"/>
              <a:defRPr sz="2200">
                <a:solidFill>
                  <a:srgbClr val="223A73"/>
                </a:solidFill>
                <a:latin typeface="+mn-lt"/>
                <a:ea typeface="Open Sans" panose="020B0606030504020204" pitchFamily="34" charset="0"/>
                <a:cs typeface="Open Sans" panose="020B0606030504020204" pitchFamily="34" charset="0"/>
              </a:defRPr>
            </a:lvl2pPr>
            <a:lvl3pPr marL="1143000" indent="-228600">
              <a:buFont typeface="Segoe UI" panose="020B0502040204020203" pitchFamily="34" charset="0"/>
              <a:buChar char="-"/>
              <a:defRPr sz="2000">
                <a:solidFill>
                  <a:srgbClr val="223A73"/>
                </a:solidFill>
                <a:latin typeface="+mn-lt"/>
                <a:ea typeface="Open Sans" panose="020B0606030504020204" pitchFamily="34" charset="0"/>
                <a:cs typeface="Open Sans" panose="020B0606030504020204" pitchFamily="34" charset="0"/>
              </a:defRPr>
            </a:lvl3pPr>
            <a:lvl4pPr>
              <a:defRPr>
                <a:solidFill>
                  <a:srgbClr val="223A73"/>
                </a:solidFill>
                <a:latin typeface="Segoe UI" panose="020B0502040204020203" pitchFamily="34" charset="0"/>
                <a:cs typeface="Segoe UI" panose="020B0502040204020203" pitchFamily="34" charset="0"/>
              </a:defRPr>
            </a:lvl4pPr>
            <a:lvl5pPr>
              <a:defRPr>
                <a:solidFill>
                  <a:srgbClr val="223A73"/>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A6A46C18-E683-45AF-A08E-4FF2AFBA8125}"/>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BD3B100C-3CB1-4145-A997-6041B3EB56DC}" type="datetime4">
              <a:rPr lang="en-US" smtClean="0">
                <a:latin typeface="+mj-lt"/>
              </a:rPr>
              <a:pPr/>
              <a:t>December 10, 2020</a:t>
            </a:fld>
            <a:r>
              <a:rPr lang="en-US"/>
              <a:t>  |  </a:t>
            </a:r>
          </a:p>
        </p:txBody>
      </p:sp>
      <p:sp>
        <p:nvSpPr>
          <p:cNvPr id="7" name="Slide Number Placeholder 4">
            <a:extLst>
              <a:ext uri="{FF2B5EF4-FFF2-40B4-BE49-F238E27FC236}">
                <a16:creationId xmlns:a16="http://schemas.microsoft.com/office/drawing/2014/main" id="{D9E3063E-7845-4AD7-837F-EEF4DAA54375}"/>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l">
              <a:defRPr sz="1200" b="1">
                <a:solidFill>
                  <a:schemeClr val="bg1"/>
                </a:solidFill>
                <a:latin typeface="+mj-lt"/>
                <a:cs typeface="Segoe UI" panose="020B0502040204020203" pitchFamily="34" charset="0"/>
              </a:defRPr>
            </a:lvl1pPr>
          </a:lstStyle>
          <a:p>
            <a:fld id="{9DAB4538-BD83-4061-8E62-86E96E8E1D20}" type="slidenum">
              <a:rPr lang="en-US" smtClean="0"/>
              <a:pPr/>
              <a:t>‹#›</a:t>
            </a:fld>
            <a:endParaRPr lang="en-US"/>
          </a:p>
        </p:txBody>
      </p:sp>
    </p:spTree>
    <p:extLst>
      <p:ext uri="{BB962C8B-B14F-4D97-AF65-F5344CB8AC3E}">
        <p14:creationId xmlns:p14="http://schemas.microsoft.com/office/powerpoint/2010/main" val="2539650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203062" cy="6855534"/>
          </a:xfrm>
          <a:prstGeom prst="rect">
            <a:avLst/>
          </a:prstGeom>
        </p:spPr>
      </p:pic>
      <p:sp>
        <p:nvSpPr>
          <p:cNvPr id="16" name="Text Background - Blue Rectangle">
            <a:extLst>
              <a:ext uri="{FF2B5EF4-FFF2-40B4-BE49-F238E27FC236}">
                <a16:creationId xmlns:a16="http://schemas.microsoft.com/office/drawing/2014/main" id="{DD0F46EB-2E41-4518-810C-EB2599D26F93}"/>
              </a:ext>
            </a:extLst>
          </p:cNvPr>
          <p:cNvSpPr/>
          <p:nvPr userDrawn="1"/>
        </p:nvSpPr>
        <p:spPr>
          <a:xfrm>
            <a:off x="0" y="888943"/>
            <a:ext cx="12203062"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939297"/>
            <a:ext cx="12203063" cy="1314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F33FE-BF3F-4373-AB9F-64731B746C12}"/>
              </a:ext>
            </a:extLst>
          </p:cNvPr>
          <p:cNvSpPr>
            <a:spLocks noGrp="1"/>
          </p:cNvSpPr>
          <p:nvPr userDrawn="1">
            <p:ph type="ctrTitle"/>
          </p:nvPr>
        </p:nvSpPr>
        <p:spPr>
          <a:xfrm>
            <a:off x="280144" y="947731"/>
            <a:ext cx="11922918" cy="1306427"/>
          </a:xfrm>
        </p:spPr>
        <p:txBody>
          <a:bodyPr anchor="ctr" anchorCtr="0">
            <a:normAutofit/>
          </a:bodyPr>
          <a:lstStyle>
            <a:lvl1pPr algn="l">
              <a:defRPr sz="4000">
                <a:solidFill>
                  <a:srgbClr val="223A73"/>
                </a:solidFill>
                <a:latin typeface="+mj-lt"/>
                <a:cs typeface="Segoe UI" panose="020B05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5BC2433-F2BE-4D17-B8DA-46D3B1447234}"/>
              </a:ext>
            </a:extLst>
          </p:cNvPr>
          <p:cNvSpPr>
            <a:spLocks noGrp="1"/>
          </p:cNvSpPr>
          <p:nvPr userDrawn="1">
            <p:ph type="subTitle" idx="1"/>
          </p:nvPr>
        </p:nvSpPr>
        <p:spPr>
          <a:xfrm>
            <a:off x="280144" y="2501497"/>
            <a:ext cx="6358162" cy="1137919"/>
          </a:xfrm>
        </p:spPr>
        <p:txBody>
          <a:bodyPr>
            <a:noAutofit/>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8F5F2C6-7560-4121-AD1C-9B549F42289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388591" y="5073883"/>
            <a:ext cx="1559559" cy="1589377"/>
          </a:xfrm>
          <a:prstGeom prst="rect">
            <a:avLst/>
          </a:prstGeom>
        </p:spPr>
      </p:pic>
    </p:spTree>
    <p:extLst>
      <p:ext uri="{BB962C8B-B14F-4D97-AF65-F5344CB8AC3E}">
        <p14:creationId xmlns:p14="http://schemas.microsoft.com/office/powerpoint/2010/main" val="3383672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New Topic Divider Binar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74975"/>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101863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New Topic Divider Texa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0961019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New Topic Divider El Pas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105DB4-BFE5-4FAE-8AEA-3F5077E4C8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66487"/>
          </a:xfrm>
          <a:prstGeom prst="rect">
            <a:avLst/>
          </a:prstGeom>
        </p:spPr>
      </p:pic>
      <p:sp>
        <p:nvSpPr>
          <p:cNvPr id="8" name="Rectangle 7">
            <a:extLst>
              <a:ext uri="{FF2B5EF4-FFF2-40B4-BE49-F238E27FC236}">
                <a16:creationId xmlns:a16="http://schemas.microsoft.com/office/drawing/2014/main" id="{EEC7B596-8A1F-4631-B5E6-6D253826116B}"/>
              </a:ext>
            </a:extLst>
          </p:cNvPr>
          <p:cNvSpPr/>
          <p:nvPr userDrawn="1"/>
        </p:nvSpPr>
        <p:spPr>
          <a:xfrm>
            <a:off x="1913614" y="1704889"/>
            <a:ext cx="8364772" cy="3448221"/>
          </a:xfrm>
          <a:prstGeom prst="rect">
            <a:avLst/>
          </a:prstGeom>
          <a:solidFill>
            <a:schemeClr val="bg1"/>
          </a:solidFill>
          <a:ln w="38100">
            <a:solidFill>
              <a:srgbClr val="12A6D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8E6DD2-9891-4205-A7CA-B11AAA0D8FCE}"/>
              </a:ext>
            </a:extLst>
          </p:cNvPr>
          <p:cNvSpPr>
            <a:spLocks noGrp="1"/>
          </p:cNvSpPr>
          <p:nvPr>
            <p:ph type="title"/>
          </p:nvPr>
        </p:nvSpPr>
        <p:spPr>
          <a:xfrm>
            <a:off x="1952366" y="1725212"/>
            <a:ext cx="8303741" cy="3390486"/>
          </a:xfrm>
        </p:spPr>
        <p:txBody>
          <a:bodyPr>
            <a:normAutofit/>
          </a:bodyPr>
          <a:lstStyle>
            <a:lvl1pPr algn="ctr">
              <a:defRPr lang="en-US" sz="5400" b="1" kern="1200" dirty="0">
                <a:solidFill>
                  <a:schemeClr val="tx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3342348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9816216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888102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7732902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424314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59829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07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2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5.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2.png"/><Relationship Id="rId5" Type="http://schemas.openxmlformats.org/officeDocument/2006/relationships/slideLayout" Target="../slideLayouts/slideLayout98.xml"/><Relationship Id="rId10" Type="http://schemas.openxmlformats.org/officeDocument/2006/relationships/theme" Target="../theme/theme5.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22.png"/><Relationship Id="rId5" Type="http://schemas.openxmlformats.org/officeDocument/2006/relationships/slideLayout" Target="../slideLayouts/slideLayout107.xml"/><Relationship Id="rId10" Type="http://schemas.openxmlformats.org/officeDocument/2006/relationships/theme" Target="../theme/theme6.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Background - Blue Rectangle">
            <a:extLst>
              <a:ext uri="{FF2B5EF4-FFF2-40B4-BE49-F238E27FC236}">
                <a16:creationId xmlns:a16="http://schemas.microsoft.com/office/drawing/2014/main" id="{DD0F46EB-2E41-4518-810C-EB2599D26F93}"/>
              </a:ext>
            </a:extLst>
          </p:cNvPr>
          <p:cNvSpPr/>
          <p:nvPr userDrawn="1"/>
        </p:nvSpPr>
        <p:spPr>
          <a:xfrm>
            <a:off x="0" y="6402711"/>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3B9BCE-BA25-4533-9528-3C1DA1D5A9E9}"/>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6438123"/>
            <a:ext cx="12191999" cy="419878"/>
          </a:xfrm>
          <a:prstGeom prst="rect">
            <a:avLst/>
          </a:prstGeom>
        </p:spPr>
      </p:pic>
      <p:sp>
        <p:nvSpPr>
          <p:cNvPr id="2" name="Title Placeholder 1">
            <a:extLst>
              <a:ext uri="{FF2B5EF4-FFF2-40B4-BE49-F238E27FC236}">
                <a16:creationId xmlns:a16="http://schemas.microsoft.com/office/drawing/2014/main" id="{355EC713-66BF-434E-A6D4-42D354979CEF}"/>
              </a:ext>
            </a:extLst>
          </p:cNvPr>
          <p:cNvSpPr>
            <a:spLocks noGrp="1"/>
          </p:cNvSpPr>
          <p:nvPr>
            <p:ph type="title"/>
          </p:nvPr>
        </p:nvSpPr>
        <p:spPr>
          <a:xfrm>
            <a:off x="398482" y="7621"/>
            <a:ext cx="10210424"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EDE3A-4DA8-48EC-8748-9619FC7E6845}"/>
              </a:ext>
            </a:extLst>
          </p:cNvPr>
          <p:cNvSpPr>
            <a:spLocks noGrp="1"/>
          </p:cNvSpPr>
          <p:nvPr>
            <p:ph type="body" idx="1"/>
          </p:nvPr>
        </p:nvSpPr>
        <p:spPr>
          <a:xfrm>
            <a:off x="398481" y="1294975"/>
            <a:ext cx="11269887" cy="4674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68C4001-91E8-4D7D-A440-95F6FB71498A}"/>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63ED0832-9C20-46B0-B04F-05FD982526EE}" type="datetime4">
              <a:rPr lang="en-US" smtClean="0">
                <a:latin typeface="+mn-lt"/>
              </a:rPr>
              <a:pPr/>
              <a:t>December 10, 2020</a:t>
            </a:fld>
            <a:r>
              <a:rPr lang="en-US"/>
              <a:t>  |  </a:t>
            </a:r>
          </a:p>
        </p:txBody>
      </p:sp>
      <p:sp>
        <p:nvSpPr>
          <p:cNvPr id="5" name="Slide Number Placeholder 4">
            <a:extLst>
              <a:ext uri="{FF2B5EF4-FFF2-40B4-BE49-F238E27FC236}">
                <a16:creationId xmlns:a16="http://schemas.microsoft.com/office/drawing/2014/main" id="{6FF723D1-DA1C-4277-9A84-7A8CE404F0BD}"/>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ctr">
              <a:defRPr sz="1200" b="1">
                <a:solidFill>
                  <a:schemeClr val="bg1"/>
                </a:solidFill>
                <a:latin typeface="+mn-lt"/>
                <a:cs typeface="Segoe UI" panose="020B0502040204020203" pitchFamily="34" charset="0"/>
              </a:defRPr>
            </a:lvl1pPr>
          </a:lstStyle>
          <a:p>
            <a:fld id="{9DAB4538-BD83-4061-8E62-86E96E8E1D20}" type="slidenum">
              <a:rPr lang="en-US" smtClean="0"/>
              <a:pPr/>
              <a:t>‹#›</a:t>
            </a:fld>
            <a:endParaRPr lang="en-US"/>
          </a:p>
        </p:txBody>
      </p:sp>
      <p:pic>
        <p:nvPicPr>
          <p:cNvPr id="14" name="Picture 13">
            <a:extLst>
              <a:ext uri="{FF2B5EF4-FFF2-40B4-BE49-F238E27FC236}">
                <a16:creationId xmlns:a16="http://schemas.microsoft.com/office/drawing/2014/main" id="{7C79F9ED-21E6-4826-B758-C628681F9153}"/>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11075441" y="86207"/>
            <a:ext cx="1007704" cy="1026705"/>
          </a:xfrm>
          <a:prstGeom prst="rect">
            <a:avLst/>
          </a:prstGeom>
        </p:spPr>
      </p:pic>
    </p:spTree>
    <p:extLst>
      <p:ext uri="{BB962C8B-B14F-4D97-AF65-F5344CB8AC3E}">
        <p14:creationId xmlns:p14="http://schemas.microsoft.com/office/powerpoint/2010/main" val="3577532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p:txStyles>
    <p:titleStyle>
      <a:lvl1pPr algn="l" defTabSz="914400" rtl="0" eaLnBrk="1" latinLnBrk="0" hangingPunct="1">
        <a:lnSpc>
          <a:spcPct val="90000"/>
        </a:lnSpc>
        <a:spcBef>
          <a:spcPct val="0"/>
        </a:spcBef>
        <a:buNone/>
        <a:defRPr sz="3200" b="1" kern="1200">
          <a:solidFill>
            <a:srgbClr val="223A73"/>
          </a:solidFill>
          <a:latin typeface="+mj-lt"/>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Background - Blue Rectangle">
            <a:extLst>
              <a:ext uri="{FF2B5EF4-FFF2-40B4-BE49-F238E27FC236}">
                <a16:creationId xmlns:a16="http://schemas.microsoft.com/office/drawing/2014/main" id="{DD0F46EB-2E41-4518-810C-EB2599D26F93}"/>
              </a:ext>
            </a:extLst>
          </p:cNvPr>
          <p:cNvSpPr/>
          <p:nvPr userDrawn="1"/>
        </p:nvSpPr>
        <p:spPr>
          <a:xfrm>
            <a:off x="0" y="6402711"/>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D3B9BCE-BA25-4533-9528-3C1DA1D5A9E9}"/>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a:xfrm>
            <a:off x="0" y="6438123"/>
            <a:ext cx="12191999" cy="419878"/>
          </a:xfrm>
          <a:prstGeom prst="rect">
            <a:avLst/>
          </a:prstGeom>
        </p:spPr>
      </p:pic>
      <p:sp>
        <p:nvSpPr>
          <p:cNvPr id="2" name="Title Placeholder 1">
            <a:extLst>
              <a:ext uri="{FF2B5EF4-FFF2-40B4-BE49-F238E27FC236}">
                <a16:creationId xmlns:a16="http://schemas.microsoft.com/office/drawing/2014/main" id="{355EC713-66BF-434E-A6D4-42D354979CEF}"/>
              </a:ext>
            </a:extLst>
          </p:cNvPr>
          <p:cNvSpPr>
            <a:spLocks noGrp="1"/>
          </p:cNvSpPr>
          <p:nvPr>
            <p:ph type="title"/>
          </p:nvPr>
        </p:nvSpPr>
        <p:spPr>
          <a:xfrm>
            <a:off x="398482" y="7621"/>
            <a:ext cx="10210424"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1EDE3A-4DA8-48EC-8748-9619FC7E6845}"/>
              </a:ext>
            </a:extLst>
          </p:cNvPr>
          <p:cNvSpPr>
            <a:spLocks noGrp="1"/>
          </p:cNvSpPr>
          <p:nvPr>
            <p:ph type="body" idx="1"/>
          </p:nvPr>
        </p:nvSpPr>
        <p:spPr>
          <a:xfrm>
            <a:off x="398481" y="1294975"/>
            <a:ext cx="11269887" cy="4674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68C4001-91E8-4D7D-A440-95F6FB71498A}"/>
              </a:ext>
            </a:extLst>
          </p:cNvPr>
          <p:cNvSpPr>
            <a:spLocks noGrp="1"/>
          </p:cNvSpPr>
          <p:nvPr>
            <p:ph type="dt" sz="half" idx="2"/>
          </p:nvPr>
        </p:nvSpPr>
        <p:spPr>
          <a:xfrm>
            <a:off x="9039104" y="6395894"/>
            <a:ext cx="2743200" cy="462106"/>
          </a:xfrm>
          <a:prstGeom prst="rect">
            <a:avLst/>
          </a:prstGeom>
        </p:spPr>
        <p:txBody>
          <a:bodyPr vert="horz" lIns="91440" tIns="45720" rIns="91440" bIns="45720" rtlCol="0" anchor="ctr" anchorCtr="0"/>
          <a:lstStyle>
            <a:lvl1pPr algn="r">
              <a:defRPr sz="1200" b="1">
                <a:solidFill>
                  <a:schemeClr val="bg1"/>
                </a:solidFill>
                <a:latin typeface="Segoe UI" panose="020B0502040204020203" pitchFamily="34" charset="0"/>
                <a:cs typeface="Segoe UI" panose="020B0502040204020203" pitchFamily="34" charset="0"/>
              </a:defRPr>
            </a:lvl1pPr>
          </a:lstStyle>
          <a:p>
            <a:fld id="{63ED0832-9C20-46B0-B04F-05FD982526EE}" type="datetime4">
              <a:rPr lang="en-US" smtClean="0">
                <a:latin typeface="+mn-lt"/>
              </a:rPr>
              <a:pPr/>
              <a:t>December 10, 2020</a:t>
            </a:fld>
            <a:r>
              <a:rPr lang="en-US"/>
              <a:t>  |  </a:t>
            </a:r>
          </a:p>
        </p:txBody>
      </p:sp>
      <p:sp>
        <p:nvSpPr>
          <p:cNvPr id="5" name="Slide Number Placeholder 4">
            <a:extLst>
              <a:ext uri="{FF2B5EF4-FFF2-40B4-BE49-F238E27FC236}">
                <a16:creationId xmlns:a16="http://schemas.microsoft.com/office/drawing/2014/main" id="{6FF723D1-DA1C-4277-9A84-7A8CE404F0BD}"/>
              </a:ext>
            </a:extLst>
          </p:cNvPr>
          <p:cNvSpPr>
            <a:spLocks noGrp="1"/>
          </p:cNvSpPr>
          <p:nvPr>
            <p:ph type="sldNum" sz="quarter" idx="4"/>
          </p:nvPr>
        </p:nvSpPr>
        <p:spPr>
          <a:xfrm>
            <a:off x="11713028" y="6403061"/>
            <a:ext cx="478972" cy="462106"/>
          </a:xfrm>
          <a:prstGeom prst="rect">
            <a:avLst/>
          </a:prstGeom>
        </p:spPr>
        <p:txBody>
          <a:bodyPr vert="horz" lIns="91440" tIns="45720" rIns="91440" bIns="45720" rtlCol="0" anchor="ctr" anchorCtr="0"/>
          <a:lstStyle>
            <a:lvl1pPr algn="ctr">
              <a:defRPr sz="1200" b="1">
                <a:solidFill>
                  <a:schemeClr val="bg1"/>
                </a:solidFill>
                <a:latin typeface="+mn-lt"/>
                <a:cs typeface="Segoe UI" panose="020B0502040204020203" pitchFamily="34" charset="0"/>
              </a:defRPr>
            </a:lvl1pPr>
          </a:lstStyle>
          <a:p>
            <a:fld id="{9DAB4538-BD83-4061-8E62-86E96E8E1D20}" type="slidenum">
              <a:rPr lang="en-US" smtClean="0"/>
              <a:pPr/>
              <a:t>‹#›</a:t>
            </a:fld>
            <a:endParaRPr lang="en-US"/>
          </a:p>
        </p:txBody>
      </p:sp>
      <p:pic>
        <p:nvPicPr>
          <p:cNvPr id="14" name="Picture 13">
            <a:extLst>
              <a:ext uri="{FF2B5EF4-FFF2-40B4-BE49-F238E27FC236}">
                <a16:creationId xmlns:a16="http://schemas.microsoft.com/office/drawing/2014/main" id="{7C79F9ED-21E6-4826-B758-C628681F9153}"/>
              </a:ext>
            </a:extLst>
          </p:cNvPr>
          <p:cNvPicPr>
            <a:picLocks noChangeAspect="1"/>
          </p:cNvPicPr>
          <p:nvPr userDrawn="1"/>
        </p:nvPicPr>
        <p:blipFill>
          <a:blip r:embed="rId23" cstate="email">
            <a:extLst>
              <a:ext uri="{28A0092B-C50C-407E-A947-70E740481C1C}">
                <a14:useLocalDpi xmlns:a14="http://schemas.microsoft.com/office/drawing/2010/main"/>
              </a:ext>
            </a:extLst>
          </a:blip>
          <a:srcRect/>
          <a:stretch/>
        </p:blipFill>
        <p:spPr>
          <a:xfrm>
            <a:off x="11075441" y="86207"/>
            <a:ext cx="1007704" cy="1026705"/>
          </a:xfrm>
          <a:prstGeom prst="rect">
            <a:avLst/>
          </a:prstGeom>
        </p:spPr>
      </p:pic>
    </p:spTree>
    <p:extLst>
      <p:ext uri="{BB962C8B-B14F-4D97-AF65-F5344CB8AC3E}">
        <p14:creationId xmlns:p14="http://schemas.microsoft.com/office/powerpoint/2010/main" val="19553761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hf hdr="0" ftr="0"/>
  <p:txStyles>
    <p:titleStyle>
      <a:lvl1pPr algn="l" defTabSz="914400" rtl="0" eaLnBrk="1" latinLnBrk="0" hangingPunct="1">
        <a:lnSpc>
          <a:spcPct val="90000"/>
        </a:lnSpc>
        <a:spcBef>
          <a:spcPct val="0"/>
        </a:spcBef>
        <a:buNone/>
        <a:defRPr sz="3200" b="1" kern="1200">
          <a:solidFill>
            <a:srgbClr val="223A73"/>
          </a:solidFill>
          <a:latin typeface="+mj-lt"/>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5" name="TextBox 4">
            <a:extLst>
              <a:ext uri="{FF2B5EF4-FFF2-40B4-BE49-F238E27FC236}">
                <a16:creationId xmlns:a16="http://schemas.microsoft.com/office/drawing/2014/main" id="{297B7872-049A-4F0F-9BB4-3B2A79CFC377}"/>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Calibri" panose="020F0502020204030204" pitchFamily="34" charset="0"/>
                <a:ea typeface="Open Sans" panose="020B0606030504020204" pitchFamily="34" charset="0"/>
                <a:cs typeface="Calibri" panose="020F0502020204030204" pitchFamily="34" charset="0"/>
              </a:rPr>
              <a:pPr marL="0" indent="0" algn="r">
                <a:spcBef>
                  <a:spcPts val="800"/>
                </a:spcBef>
                <a:buSzPct val="100000"/>
                <a:buFont typeface="Arial"/>
                <a:buNone/>
              </a:pPr>
              <a:t>‹#›</a:t>
            </a:fld>
            <a:endParaRPr lang="en-US" sz="650" noProof="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1190318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Lst>
  <p:transition>
    <p:fade/>
  </p:transition>
  <p:hf hdr="0" dt="0"/>
  <p:txStyles>
    <p:titleStyle>
      <a:lvl1pPr algn="l" defTabSz="914400" rtl="0" eaLnBrk="1" latinLnBrk="0" hangingPunct="1">
        <a:lnSpc>
          <a:spcPct val="80000"/>
        </a:lnSpc>
        <a:spcBef>
          <a:spcPct val="0"/>
        </a:spcBef>
        <a:buNone/>
        <a:defRPr sz="4800" b="0" i="0" kern="1200" cap="none" spc="-100" baseline="0">
          <a:solidFill>
            <a:schemeClr val="tx1"/>
          </a:solidFill>
          <a:latin typeface="+mn-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D0832-9C20-46B0-B04F-05FD982526EE}" type="datetime4">
              <a:rPr lang="en-US" smtClean="0">
                <a:latin typeface="+mn-lt"/>
              </a:rPr>
              <a:pPr/>
              <a:t>December 10, 2020</a:t>
            </a:fld>
            <a:r>
              <a:rPr lang="en-US"/>
              <a:t>  |  </a:t>
            </a:r>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4538-BD83-4061-8E62-86E96E8E1D20}" type="slidenum">
              <a:rPr lang="en-US" smtClean="0"/>
              <a:pPr/>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8">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1" name="Text Background - Blue Rectangle">
            <a:extLst>
              <a:ext uri="{FF2B5EF4-FFF2-40B4-BE49-F238E27FC236}">
                <a16:creationId xmlns:a16="http://schemas.microsoft.com/office/drawing/2014/main" id="{3C447AAD-D9AB-4A77-80B1-B84DE6E38EEC}"/>
              </a:ext>
            </a:extLst>
          </p:cNvPr>
          <p:cNvSpPr/>
          <p:nvPr userDrawn="1"/>
        </p:nvSpPr>
        <p:spPr>
          <a:xfrm>
            <a:off x="0" y="6402711"/>
            <a:ext cx="12192000" cy="446049"/>
          </a:xfrm>
          <a:prstGeom prst="rect">
            <a:avLst/>
          </a:prstGeom>
          <a:solidFill>
            <a:srgbClr val="12A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51F0E0-BD0B-4A4F-9109-EF56AF0BE660}"/>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6438123"/>
            <a:ext cx="12191999" cy="419878"/>
          </a:xfrm>
          <a:prstGeom prst="rect">
            <a:avLst/>
          </a:prstGeom>
        </p:spPr>
      </p:pic>
      <p:pic>
        <p:nvPicPr>
          <p:cNvPr id="13" name="Picture 12">
            <a:extLst>
              <a:ext uri="{FF2B5EF4-FFF2-40B4-BE49-F238E27FC236}">
                <a16:creationId xmlns:a16="http://schemas.microsoft.com/office/drawing/2014/main" id="{4CEE8AC1-1EE4-42FD-B546-3BA66E4ED40C}"/>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p:blipFill>
        <p:spPr>
          <a:xfrm>
            <a:off x="11075441" y="86207"/>
            <a:ext cx="1007704" cy="1026705"/>
          </a:xfrm>
          <a:prstGeom prst="rect">
            <a:avLst/>
          </a:prstGeom>
        </p:spPr>
      </p:pic>
    </p:spTree>
    <p:extLst>
      <p:ext uri="{BB962C8B-B14F-4D97-AF65-F5344CB8AC3E}">
        <p14:creationId xmlns:p14="http://schemas.microsoft.com/office/powerpoint/2010/main" val="33681326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8" r:id="rId15"/>
    <p:sldLayoutId id="2147483769" r:id="rId16"/>
  </p:sldLayoutIdLst>
  <p:hf hdr="0" ftr="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91047543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12/10/2020</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8717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91"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0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hyperlink" Target="mailto:IdentityManagement@hhsc.state.tx.us" TargetMode="External"/><Relationship Id="rId2" Type="http://schemas.openxmlformats.org/officeDocument/2006/relationships/notesSlide" Target="../notesSlides/notesSlide3.xml"/><Relationship Id="rId1" Type="http://schemas.openxmlformats.org/officeDocument/2006/relationships/slideLayout" Target="../slideLayouts/slideLayout107.xml"/><Relationship Id="rId5" Type="http://schemas.openxmlformats.org/officeDocument/2006/relationships/hyperlink" Target="mailto:noreply@salesforce.com" TargetMode="External"/><Relationship Id="rId4" Type="http://schemas.openxmlformats.org/officeDocument/2006/relationships/hyperlink" Target="mailto:COVID19VacMgmt@dshs.texas.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IdentityManagement@hhsc.state.tx.us" TargetMode="External"/><Relationship Id="rId2" Type="http://schemas.openxmlformats.org/officeDocument/2006/relationships/notesSlide" Target="../notesSlides/notesSlide4.xml"/><Relationship Id="rId1" Type="http://schemas.openxmlformats.org/officeDocument/2006/relationships/slideLayout" Target="../slideLayouts/slideLayout107.xml"/><Relationship Id="rId5" Type="http://schemas.openxmlformats.org/officeDocument/2006/relationships/hyperlink" Target="mailto:noreply@salesforce.com" TargetMode="External"/><Relationship Id="rId4" Type="http://schemas.openxmlformats.org/officeDocument/2006/relationships/hyperlink" Target="mailto:COVID19VacMgmt@dshs.Texas.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exasvaccines.dshs.texas.gov/" TargetMode="External"/><Relationship Id="rId2" Type="http://schemas.openxmlformats.org/officeDocument/2006/relationships/notesSlide" Target="../notesSlides/notesSlide5.xml"/><Relationship Id="rId1" Type="http://schemas.openxmlformats.org/officeDocument/2006/relationships/slideLayout" Target="../slideLayouts/slideLayout107.xml"/><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hyperlink" Target="mailto:noreply@salesforce.com" TargetMode="External"/><Relationship Id="rId2" Type="http://schemas.openxmlformats.org/officeDocument/2006/relationships/notesSlide" Target="../notesSlides/notesSlide6.xml"/><Relationship Id="rId1" Type="http://schemas.openxmlformats.org/officeDocument/2006/relationships/slideLayout" Target="../slideLayouts/slideLayout10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DBC619-2DC5-427A-8FBE-BCB3EAF714B2}"/>
              </a:ext>
            </a:extLst>
          </p:cNvPr>
          <p:cNvSpPr>
            <a:spLocks noGrp="1"/>
          </p:cNvSpPr>
          <p:nvPr>
            <p:ph type="title"/>
          </p:nvPr>
        </p:nvSpPr>
        <p:spPr/>
        <p:txBody>
          <a:bodyPr/>
          <a:lstStyle/>
          <a:p>
            <a:r>
              <a:rPr lang="en-US"/>
              <a:t>Vaccine Allocation &amp; Ordering System (VAOS)</a:t>
            </a:r>
          </a:p>
        </p:txBody>
      </p:sp>
    </p:spTree>
    <p:extLst>
      <p:ext uri="{BB962C8B-B14F-4D97-AF65-F5344CB8AC3E}">
        <p14:creationId xmlns:p14="http://schemas.microsoft.com/office/powerpoint/2010/main" val="34462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CE1-9804-4DB4-9A61-F5DA39863E98}"/>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3D71B9C2-265C-41C9-958F-70E63A1FD5A2}"/>
              </a:ext>
            </a:extLst>
          </p:cNvPr>
          <p:cNvSpPr>
            <a:spLocks noGrp="1"/>
          </p:cNvSpPr>
          <p:nvPr>
            <p:ph idx="4294967295"/>
          </p:nvPr>
        </p:nvSpPr>
        <p:spPr>
          <a:xfrm>
            <a:off x="838200" y="1706438"/>
            <a:ext cx="10953750" cy="4673600"/>
          </a:xfrm>
        </p:spPr>
        <p:txBody>
          <a:bodyPr vert="horz" lIns="91440" tIns="45720" rIns="91440" bIns="45720" rtlCol="0" anchor="t">
            <a:noAutofit/>
          </a:bodyPr>
          <a:lstStyle/>
          <a:p>
            <a:pPr marL="0" indent="0">
              <a:buNone/>
            </a:pPr>
            <a:r>
              <a:rPr lang="en-US" sz="2200"/>
              <a:t>As a COVID-19 Vaccine Provider, you will use the </a:t>
            </a:r>
            <a:r>
              <a:rPr lang="en-US" sz="2200" b="1"/>
              <a:t>Vaccine Allocation &amp; Ordering System (VAOS)</a:t>
            </a:r>
            <a:r>
              <a:rPr lang="en-US" sz="2200"/>
              <a:t> and </a:t>
            </a:r>
            <a:r>
              <a:rPr lang="en-US" sz="2200" b="1"/>
              <a:t>Vaccine Management Dashboard</a:t>
            </a:r>
            <a:r>
              <a:rPr lang="en-US" sz="2200"/>
              <a:t> to perform tasks related to COVID-19 vaccine management.</a:t>
            </a:r>
          </a:p>
          <a:p>
            <a:pPr lvl="2"/>
            <a:endParaRPr lang="en-US"/>
          </a:p>
        </p:txBody>
      </p:sp>
      <p:sp>
        <p:nvSpPr>
          <p:cNvPr id="4" name="TextBox 3">
            <a:extLst>
              <a:ext uri="{FF2B5EF4-FFF2-40B4-BE49-F238E27FC236}">
                <a16:creationId xmlns:a16="http://schemas.microsoft.com/office/drawing/2014/main" id="{8F731283-A11C-461D-A571-728C0E557551}"/>
              </a:ext>
            </a:extLst>
          </p:cNvPr>
          <p:cNvSpPr txBox="1"/>
          <p:nvPr/>
        </p:nvSpPr>
        <p:spPr>
          <a:xfrm>
            <a:off x="801308" y="5232260"/>
            <a:ext cx="4789714" cy="1200329"/>
          </a:xfrm>
          <a:prstGeom prst="rect">
            <a:avLst/>
          </a:prstGeom>
          <a:noFill/>
        </p:spPr>
        <p:txBody>
          <a:bodyPr wrap="square" rtlCol="0">
            <a:spAutoFit/>
          </a:bodyPr>
          <a:lstStyle/>
          <a:p>
            <a:pPr algn="ctr"/>
            <a:r>
              <a:rPr lang="en-US"/>
              <a:t>In</a:t>
            </a:r>
            <a:r>
              <a:rPr lang="en-US" b="1"/>
              <a:t> VAOS, </a:t>
            </a:r>
            <a:r>
              <a:rPr lang="en-US"/>
              <a:t>you will be able to acknowledge vaccine allocations, confirm received shipments, view distribution information, and report waste.</a:t>
            </a:r>
          </a:p>
        </p:txBody>
      </p:sp>
      <p:sp>
        <p:nvSpPr>
          <p:cNvPr id="8" name="TextBox 7">
            <a:extLst>
              <a:ext uri="{FF2B5EF4-FFF2-40B4-BE49-F238E27FC236}">
                <a16:creationId xmlns:a16="http://schemas.microsoft.com/office/drawing/2014/main" id="{A11B6D7D-45EF-46D7-BE7C-C623D8DB73C1}"/>
              </a:ext>
            </a:extLst>
          </p:cNvPr>
          <p:cNvSpPr txBox="1"/>
          <p:nvPr/>
        </p:nvSpPr>
        <p:spPr>
          <a:xfrm>
            <a:off x="6356756" y="5232261"/>
            <a:ext cx="4789713" cy="1200329"/>
          </a:xfrm>
          <a:prstGeom prst="rect">
            <a:avLst/>
          </a:prstGeom>
          <a:noFill/>
        </p:spPr>
        <p:txBody>
          <a:bodyPr wrap="square" rtlCol="0">
            <a:spAutoFit/>
          </a:bodyPr>
          <a:lstStyle/>
          <a:p>
            <a:pPr algn="ctr"/>
            <a:r>
              <a:rPr lang="en-US"/>
              <a:t>The </a:t>
            </a:r>
            <a:r>
              <a:rPr lang="en-US" b="1"/>
              <a:t>Vaccine</a:t>
            </a:r>
            <a:r>
              <a:rPr lang="en-US"/>
              <a:t> </a:t>
            </a:r>
            <a:r>
              <a:rPr lang="en-US" b="1"/>
              <a:t>Management</a:t>
            </a:r>
            <a:r>
              <a:rPr lang="en-US"/>
              <a:t> </a:t>
            </a:r>
            <a:r>
              <a:rPr lang="en-US" b="1"/>
              <a:t>Dashboard </a:t>
            </a:r>
            <a:r>
              <a:rPr lang="en-US"/>
              <a:t>is accessed through VAOS and allows you to monitor your vaccine allocations, distribution supply, and administration metrics.</a:t>
            </a:r>
          </a:p>
        </p:txBody>
      </p:sp>
      <p:pic>
        <p:nvPicPr>
          <p:cNvPr id="10" name="Picture 3">
            <a:extLst>
              <a:ext uri="{FF2B5EF4-FFF2-40B4-BE49-F238E27FC236}">
                <a16:creationId xmlns:a16="http://schemas.microsoft.com/office/drawing/2014/main" id="{86D0288B-9E9C-464A-AABA-CB95D1E71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301" y="2890193"/>
            <a:ext cx="2780621" cy="2024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02600BBE-7EB6-40EE-BE33-4706913EB3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889" y="2912815"/>
            <a:ext cx="3652552" cy="1978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1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CE1-9804-4DB4-9A61-F5DA39863E98}"/>
              </a:ext>
            </a:extLst>
          </p:cNvPr>
          <p:cNvSpPr>
            <a:spLocks noGrp="1"/>
          </p:cNvSpPr>
          <p:nvPr>
            <p:ph type="title"/>
          </p:nvPr>
        </p:nvSpPr>
        <p:spPr>
          <a:xfrm>
            <a:off x="88402" y="227012"/>
            <a:ext cx="10515600" cy="1325563"/>
          </a:xfrm>
        </p:spPr>
        <p:txBody>
          <a:bodyPr>
            <a:normAutofit/>
          </a:bodyPr>
          <a:lstStyle/>
          <a:p>
            <a:r>
              <a:rPr lang="en-US" sz="3600"/>
              <a:t>Understanding your Provider Actions in VAOS </a:t>
            </a:r>
          </a:p>
        </p:txBody>
      </p:sp>
      <p:sp>
        <p:nvSpPr>
          <p:cNvPr id="3" name="Content Placeholder 2">
            <a:extLst>
              <a:ext uri="{FF2B5EF4-FFF2-40B4-BE49-F238E27FC236}">
                <a16:creationId xmlns:a16="http://schemas.microsoft.com/office/drawing/2014/main" id="{3D71B9C2-265C-41C9-958F-70E63A1FD5A2}"/>
              </a:ext>
            </a:extLst>
          </p:cNvPr>
          <p:cNvSpPr>
            <a:spLocks noGrp="1"/>
          </p:cNvSpPr>
          <p:nvPr>
            <p:ph idx="4294967295"/>
          </p:nvPr>
        </p:nvSpPr>
        <p:spPr>
          <a:xfrm>
            <a:off x="88402" y="1436305"/>
            <a:ext cx="11269663" cy="4511675"/>
          </a:xfrm>
        </p:spPr>
        <p:txBody>
          <a:bodyPr/>
          <a:lstStyle/>
          <a:p>
            <a:pPr marL="0" indent="0">
              <a:buNone/>
            </a:pPr>
            <a:endParaRPr lang="en-US"/>
          </a:p>
          <a:p>
            <a:pPr marL="0" indent="0">
              <a:buNone/>
            </a:pPr>
            <a:r>
              <a:rPr lang="en-US"/>
              <a:t>As a Provider, you have </a:t>
            </a:r>
            <a:r>
              <a:rPr lang="en-US" b="1"/>
              <a:t>four primary functions in VAOS</a:t>
            </a:r>
            <a:r>
              <a:rPr lang="en-US"/>
              <a:t>:</a:t>
            </a:r>
          </a:p>
          <a:p>
            <a:endParaRPr lang="en-US"/>
          </a:p>
        </p:txBody>
      </p:sp>
      <p:sp>
        <p:nvSpPr>
          <p:cNvPr id="4" name="TextBox 3">
            <a:extLst>
              <a:ext uri="{FF2B5EF4-FFF2-40B4-BE49-F238E27FC236}">
                <a16:creationId xmlns:a16="http://schemas.microsoft.com/office/drawing/2014/main" id="{5E582CCB-24AE-4D0E-8506-21118A21EF45}"/>
              </a:ext>
            </a:extLst>
          </p:cNvPr>
          <p:cNvSpPr txBox="1"/>
          <p:nvPr/>
        </p:nvSpPr>
        <p:spPr>
          <a:xfrm>
            <a:off x="384717" y="3702627"/>
            <a:ext cx="2848096" cy="1631216"/>
          </a:xfrm>
          <a:prstGeom prst="rect">
            <a:avLst/>
          </a:prstGeom>
          <a:noFill/>
        </p:spPr>
        <p:txBody>
          <a:bodyPr wrap="square" rtlCol="0">
            <a:spAutoFit/>
          </a:bodyPr>
          <a:lstStyle/>
          <a:p>
            <a:pPr algn="ctr"/>
            <a:r>
              <a:rPr lang="en-US" b="1"/>
              <a:t>ACCESSING DASHBOARDS</a:t>
            </a:r>
            <a:endParaRPr lang="en-US"/>
          </a:p>
          <a:p>
            <a:pPr algn="ctr"/>
            <a:r>
              <a:rPr lang="en-US" sz="1600"/>
              <a:t>Useful for seeing your allocations, distribution supply, and administration metrics</a:t>
            </a:r>
          </a:p>
        </p:txBody>
      </p:sp>
      <p:sp>
        <p:nvSpPr>
          <p:cNvPr id="8" name="TextBox 7">
            <a:extLst>
              <a:ext uri="{FF2B5EF4-FFF2-40B4-BE49-F238E27FC236}">
                <a16:creationId xmlns:a16="http://schemas.microsoft.com/office/drawing/2014/main" id="{075C9346-7CD3-472E-8C0F-890EEE77A53F}"/>
              </a:ext>
            </a:extLst>
          </p:cNvPr>
          <p:cNvSpPr txBox="1"/>
          <p:nvPr/>
        </p:nvSpPr>
        <p:spPr>
          <a:xfrm>
            <a:off x="3245407" y="3702627"/>
            <a:ext cx="2848096" cy="1631216"/>
          </a:xfrm>
          <a:prstGeom prst="rect">
            <a:avLst/>
          </a:prstGeom>
          <a:noFill/>
        </p:spPr>
        <p:txBody>
          <a:bodyPr wrap="square" rtlCol="0">
            <a:spAutoFit/>
          </a:bodyPr>
          <a:lstStyle/>
          <a:p>
            <a:pPr algn="ctr"/>
            <a:r>
              <a:rPr lang="en-US" b="1"/>
              <a:t>ACKNOWLEDGING ALLOCATIONS</a:t>
            </a:r>
            <a:endParaRPr lang="en-US"/>
          </a:p>
          <a:p>
            <a:pPr algn="ctr"/>
            <a:r>
              <a:rPr lang="en-US" sz="1600"/>
              <a:t>Required for your allocated vaccine doses to be submitted into the CDC ordering system</a:t>
            </a:r>
          </a:p>
        </p:txBody>
      </p:sp>
      <p:sp>
        <p:nvSpPr>
          <p:cNvPr id="9" name="TextBox 8">
            <a:extLst>
              <a:ext uri="{FF2B5EF4-FFF2-40B4-BE49-F238E27FC236}">
                <a16:creationId xmlns:a16="http://schemas.microsoft.com/office/drawing/2014/main" id="{8241F68B-EE30-41E6-919F-F5F4A35834CC}"/>
              </a:ext>
            </a:extLst>
          </p:cNvPr>
          <p:cNvSpPr txBox="1"/>
          <p:nvPr/>
        </p:nvSpPr>
        <p:spPr>
          <a:xfrm>
            <a:off x="8966787" y="3702627"/>
            <a:ext cx="2848096" cy="1138773"/>
          </a:xfrm>
          <a:prstGeom prst="rect">
            <a:avLst/>
          </a:prstGeom>
          <a:noFill/>
        </p:spPr>
        <p:txBody>
          <a:bodyPr wrap="square" rtlCol="0">
            <a:spAutoFit/>
          </a:bodyPr>
          <a:lstStyle/>
          <a:p>
            <a:pPr algn="ctr"/>
            <a:r>
              <a:rPr lang="en-US" b="1"/>
              <a:t>REPORTING </a:t>
            </a:r>
          </a:p>
          <a:p>
            <a:pPr algn="ctr"/>
            <a:r>
              <a:rPr lang="en-US" b="1"/>
              <a:t>WASTE</a:t>
            </a:r>
            <a:endParaRPr lang="en-US"/>
          </a:p>
          <a:p>
            <a:pPr algn="ctr"/>
            <a:r>
              <a:rPr lang="en-US" sz="1600"/>
              <a:t>Required to track how many doses are unused/wasted</a:t>
            </a:r>
          </a:p>
        </p:txBody>
      </p:sp>
      <p:sp>
        <p:nvSpPr>
          <p:cNvPr id="10" name="TextBox 9">
            <a:extLst>
              <a:ext uri="{FF2B5EF4-FFF2-40B4-BE49-F238E27FC236}">
                <a16:creationId xmlns:a16="http://schemas.microsoft.com/office/drawing/2014/main" id="{68E8D251-D259-4318-BF00-B20EF71BB0BC}"/>
              </a:ext>
            </a:extLst>
          </p:cNvPr>
          <p:cNvSpPr txBox="1"/>
          <p:nvPr/>
        </p:nvSpPr>
        <p:spPr>
          <a:xfrm>
            <a:off x="6106097" y="3702627"/>
            <a:ext cx="2848096" cy="1138773"/>
          </a:xfrm>
          <a:prstGeom prst="rect">
            <a:avLst/>
          </a:prstGeom>
          <a:noFill/>
        </p:spPr>
        <p:txBody>
          <a:bodyPr wrap="square" rtlCol="0">
            <a:spAutoFit/>
          </a:bodyPr>
          <a:lstStyle/>
          <a:p>
            <a:pPr algn="ctr"/>
            <a:r>
              <a:rPr lang="en-US" b="1"/>
              <a:t>CONFIRMING SHIPMENTS</a:t>
            </a:r>
            <a:endParaRPr lang="en-US"/>
          </a:p>
          <a:p>
            <a:pPr algn="ctr"/>
            <a:r>
              <a:rPr lang="en-US" sz="1600"/>
              <a:t>Required once you receive your vaccine doses</a:t>
            </a:r>
          </a:p>
        </p:txBody>
      </p:sp>
      <p:sp>
        <p:nvSpPr>
          <p:cNvPr id="11" name="Freeform 5">
            <a:extLst>
              <a:ext uri="{FF2B5EF4-FFF2-40B4-BE49-F238E27FC236}">
                <a16:creationId xmlns:a16="http://schemas.microsoft.com/office/drawing/2014/main" id="{03266CE9-655B-4DFA-909B-DAF7E1AA6AFF}"/>
              </a:ext>
            </a:extLst>
          </p:cNvPr>
          <p:cNvSpPr>
            <a:spLocks/>
          </p:cNvSpPr>
          <p:nvPr/>
        </p:nvSpPr>
        <p:spPr bwMode="auto">
          <a:xfrm>
            <a:off x="1678448" y="2895450"/>
            <a:ext cx="203484" cy="611449"/>
          </a:xfrm>
          <a:custGeom>
            <a:avLst/>
            <a:gdLst>
              <a:gd name="T0" fmla="*/ 31 w 31"/>
              <a:gd name="T1" fmla="*/ 86 h 93"/>
              <a:gd name="T2" fmla="*/ 30 w 31"/>
              <a:gd name="T3" fmla="*/ 91 h 93"/>
              <a:gd name="T4" fmla="*/ 26 w 31"/>
              <a:gd name="T5" fmla="*/ 93 h 93"/>
              <a:gd name="T6" fmla="*/ 17 w 31"/>
              <a:gd name="T7" fmla="*/ 88 h 93"/>
              <a:gd name="T8" fmla="*/ 10 w 31"/>
              <a:gd name="T9" fmla="*/ 82 h 93"/>
              <a:gd name="T10" fmla="*/ 11 w 31"/>
              <a:gd name="T11" fmla="*/ 80 h 93"/>
              <a:gd name="T12" fmla="*/ 11 w 31"/>
              <a:gd name="T13" fmla="*/ 79 h 93"/>
              <a:gd name="T14" fmla="*/ 11 w 31"/>
              <a:gd name="T15" fmla="*/ 34 h 93"/>
              <a:gd name="T16" fmla="*/ 6 w 31"/>
              <a:gd name="T17" fmla="*/ 30 h 93"/>
              <a:gd name="T18" fmla="*/ 0 w 31"/>
              <a:gd name="T19" fmla="*/ 27 h 93"/>
              <a:gd name="T20" fmla="*/ 0 w 31"/>
              <a:gd name="T21" fmla="*/ 24 h 93"/>
              <a:gd name="T22" fmla="*/ 2 w 31"/>
              <a:gd name="T23" fmla="*/ 19 h 93"/>
              <a:gd name="T24" fmla="*/ 6 w 31"/>
              <a:gd name="T25" fmla="*/ 13 h 93"/>
              <a:gd name="T26" fmla="*/ 9 w 31"/>
              <a:gd name="T27" fmla="*/ 5 h 93"/>
              <a:gd name="T28" fmla="*/ 15 w 31"/>
              <a:gd name="T29" fmla="*/ 0 h 93"/>
              <a:gd name="T30" fmla="*/ 24 w 31"/>
              <a:gd name="T31" fmla="*/ 3 h 93"/>
              <a:gd name="T32" fmla="*/ 29 w 31"/>
              <a:gd name="T33" fmla="*/ 10 h 93"/>
              <a:gd name="T34" fmla="*/ 29 w 31"/>
              <a:gd name="T35" fmla="*/ 81 h 93"/>
              <a:gd name="T36" fmla="*/ 30 w 31"/>
              <a:gd name="T37" fmla="*/ 83 h 93"/>
              <a:gd name="T38" fmla="*/ 31 w 31"/>
              <a:gd name="T39"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3">
                <a:moveTo>
                  <a:pt x="31" y="86"/>
                </a:moveTo>
                <a:cubicBezTo>
                  <a:pt x="31" y="88"/>
                  <a:pt x="31" y="90"/>
                  <a:pt x="30" y="91"/>
                </a:cubicBezTo>
                <a:cubicBezTo>
                  <a:pt x="29" y="92"/>
                  <a:pt x="27" y="93"/>
                  <a:pt x="26" y="93"/>
                </a:cubicBezTo>
                <a:cubicBezTo>
                  <a:pt x="24" y="93"/>
                  <a:pt x="22" y="91"/>
                  <a:pt x="17" y="88"/>
                </a:cubicBezTo>
                <a:cubicBezTo>
                  <a:pt x="13" y="86"/>
                  <a:pt x="11" y="83"/>
                  <a:pt x="10" y="82"/>
                </a:cubicBezTo>
                <a:cubicBezTo>
                  <a:pt x="10" y="82"/>
                  <a:pt x="11" y="81"/>
                  <a:pt x="11" y="80"/>
                </a:cubicBezTo>
                <a:cubicBezTo>
                  <a:pt x="11" y="80"/>
                  <a:pt x="11" y="79"/>
                  <a:pt x="11" y="79"/>
                </a:cubicBezTo>
                <a:cubicBezTo>
                  <a:pt x="11" y="34"/>
                  <a:pt x="11" y="34"/>
                  <a:pt x="11" y="34"/>
                </a:cubicBezTo>
                <a:cubicBezTo>
                  <a:pt x="11" y="32"/>
                  <a:pt x="10" y="31"/>
                  <a:pt x="6" y="30"/>
                </a:cubicBezTo>
                <a:cubicBezTo>
                  <a:pt x="3" y="29"/>
                  <a:pt x="1" y="28"/>
                  <a:pt x="0" y="27"/>
                </a:cubicBezTo>
                <a:cubicBezTo>
                  <a:pt x="0" y="26"/>
                  <a:pt x="0" y="25"/>
                  <a:pt x="0" y="24"/>
                </a:cubicBezTo>
                <a:cubicBezTo>
                  <a:pt x="0" y="23"/>
                  <a:pt x="1" y="21"/>
                  <a:pt x="2" y="19"/>
                </a:cubicBezTo>
                <a:cubicBezTo>
                  <a:pt x="4" y="16"/>
                  <a:pt x="6" y="14"/>
                  <a:pt x="6" y="13"/>
                </a:cubicBezTo>
                <a:cubicBezTo>
                  <a:pt x="7" y="10"/>
                  <a:pt x="8" y="8"/>
                  <a:pt x="9" y="5"/>
                </a:cubicBezTo>
                <a:cubicBezTo>
                  <a:pt x="10" y="2"/>
                  <a:pt x="12" y="0"/>
                  <a:pt x="15" y="0"/>
                </a:cubicBezTo>
                <a:cubicBezTo>
                  <a:pt x="18" y="0"/>
                  <a:pt x="21" y="1"/>
                  <a:pt x="24" y="3"/>
                </a:cubicBezTo>
                <a:cubicBezTo>
                  <a:pt x="28" y="5"/>
                  <a:pt x="29" y="7"/>
                  <a:pt x="29" y="10"/>
                </a:cubicBezTo>
                <a:cubicBezTo>
                  <a:pt x="29" y="81"/>
                  <a:pt x="29" y="81"/>
                  <a:pt x="29" y="81"/>
                </a:cubicBezTo>
                <a:cubicBezTo>
                  <a:pt x="29" y="81"/>
                  <a:pt x="30" y="82"/>
                  <a:pt x="30" y="83"/>
                </a:cubicBezTo>
                <a:cubicBezTo>
                  <a:pt x="31" y="85"/>
                  <a:pt x="31" y="86"/>
                  <a:pt x="31" y="86"/>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2" name="Freeform 6">
            <a:extLst>
              <a:ext uri="{FF2B5EF4-FFF2-40B4-BE49-F238E27FC236}">
                <a16:creationId xmlns:a16="http://schemas.microsoft.com/office/drawing/2014/main" id="{0EDD8760-8CC8-4250-BE35-3DC9E69CD70C}"/>
              </a:ext>
            </a:extLst>
          </p:cNvPr>
          <p:cNvSpPr>
            <a:spLocks/>
          </p:cNvSpPr>
          <p:nvPr/>
        </p:nvSpPr>
        <p:spPr bwMode="auto">
          <a:xfrm>
            <a:off x="4469532" y="2895449"/>
            <a:ext cx="363199" cy="611449"/>
          </a:xfrm>
          <a:custGeom>
            <a:avLst/>
            <a:gdLst>
              <a:gd name="T0" fmla="*/ 57 w 57"/>
              <a:gd name="T1" fmla="*/ 79 h 96"/>
              <a:gd name="T2" fmla="*/ 53 w 57"/>
              <a:gd name="T3" fmla="*/ 83 h 96"/>
              <a:gd name="T4" fmla="*/ 49 w 57"/>
              <a:gd name="T5" fmla="*/ 84 h 96"/>
              <a:gd name="T6" fmla="*/ 37 w 57"/>
              <a:gd name="T7" fmla="*/ 87 h 96"/>
              <a:gd name="T8" fmla="*/ 20 w 57"/>
              <a:gd name="T9" fmla="*/ 93 h 96"/>
              <a:gd name="T10" fmla="*/ 17 w 57"/>
              <a:gd name="T11" fmla="*/ 95 h 96"/>
              <a:gd name="T12" fmla="*/ 16 w 57"/>
              <a:gd name="T13" fmla="*/ 96 h 96"/>
              <a:gd name="T14" fmla="*/ 6 w 57"/>
              <a:gd name="T15" fmla="*/ 90 h 96"/>
              <a:gd name="T16" fmla="*/ 2 w 57"/>
              <a:gd name="T17" fmla="*/ 88 h 96"/>
              <a:gd name="T18" fmla="*/ 0 w 57"/>
              <a:gd name="T19" fmla="*/ 84 h 96"/>
              <a:gd name="T20" fmla="*/ 9 w 57"/>
              <a:gd name="T21" fmla="*/ 70 h 96"/>
              <a:gd name="T22" fmla="*/ 27 w 57"/>
              <a:gd name="T23" fmla="*/ 43 h 96"/>
              <a:gd name="T24" fmla="*/ 37 w 57"/>
              <a:gd name="T25" fmla="*/ 16 h 96"/>
              <a:gd name="T26" fmla="*/ 21 w 57"/>
              <a:gd name="T27" fmla="*/ 31 h 96"/>
              <a:gd name="T28" fmla="*/ 20 w 57"/>
              <a:gd name="T29" fmla="*/ 33 h 96"/>
              <a:gd name="T30" fmla="*/ 19 w 57"/>
              <a:gd name="T31" fmla="*/ 35 h 96"/>
              <a:gd name="T32" fmla="*/ 16 w 57"/>
              <a:gd name="T33" fmla="*/ 36 h 96"/>
              <a:gd name="T34" fmla="*/ 8 w 57"/>
              <a:gd name="T35" fmla="*/ 33 h 96"/>
              <a:gd name="T36" fmla="*/ 3 w 57"/>
              <a:gd name="T37" fmla="*/ 31 h 96"/>
              <a:gd name="T38" fmla="*/ 1 w 57"/>
              <a:gd name="T39" fmla="*/ 28 h 96"/>
              <a:gd name="T40" fmla="*/ 6 w 57"/>
              <a:gd name="T41" fmla="*/ 19 h 96"/>
              <a:gd name="T42" fmla="*/ 19 w 57"/>
              <a:gd name="T43" fmla="*/ 6 h 96"/>
              <a:gd name="T44" fmla="*/ 35 w 57"/>
              <a:gd name="T45" fmla="*/ 0 h 96"/>
              <a:gd name="T46" fmla="*/ 39 w 57"/>
              <a:gd name="T47" fmla="*/ 1 h 96"/>
              <a:gd name="T48" fmla="*/ 44 w 57"/>
              <a:gd name="T49" fmla="*/ 5 h 96"/>
              <a:gd name="T50" fmla="*/ 55 w 57"/>
              <a:gd name="T51" fmla="*/ 16 h 96"/>
              <a:gd name="T52" fmla="*/ 55 w 57"/>
              <a:gd name="T53" fmla="*/ 19 h 96"/>
              <a:gd name="T54" fmla="*/ 47 w 57"/>
              <a:gd name="T55" fmla="*/ 43 h 96"/>
              <a:gd name="T56" fmla="*/ 31 w 57"/>
              <a:gd name="T57" fmla="*/ 71 h 96"/>
              <a:gd name="T58" fmla="*/ 41 w 57"/>
              <a:gd name="T59" fmla="*/ 67 h 96"/>
              <a:gd name="T60" fmla="*/ 43 w 57"/>
              <a:gd name="T61" fmla="*/ 66 h 96"/>
              <a:gd name="T62" fmla="*/ 45 w 57"/>
              <a:gd name="T63" fmla="*/ 65 h 96"/>
              <a:gd name="T64" fmla="*/ 52 w 57"/>
              <a:gd name="T65" fmla="*/ 71 h 96"/>
              <a:gd name="T66" fmla="*/ 57 w 57"/>
              <a:gd name="T6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96">
                <a:moveTo>
                  <a:pt x="57" y="79"/>
                </a:moveTo>
                <a:cubicBezTo>
                  <a:pt x="57" y="81"/>
                  <a:pt x="56" y="83"/>
                  <a:pt x="53" y="83"/>
                </a:cubicBezTo>
                <a:cubicBezTo>
                  <a:pt x="52" y="83"/>
                  <a:pt x="51" y="83"/>
                  <a:pt x="49" y="84"/>
                </a:cubicBezTo>
                <a:cubicBezTo>
                  <a:pt x="48" y="84"/>
                  <a:pt x="44" y="85"/>
                  <a:pt x="37" y="87"/>
                </a:cubicBezTo>
                <a:cubicBezTo>
                  <a:pt x="29" y="89"/>
                  <a:pt x="24" y="91"/>
                  <a:pt x="20" y="93"/>
                </a:cubicBezTo>
                <a:cubicBezTo>
                  <a:pt x="19" y="93"/>
                  <a:pt x="18" y="94"/>
                  <a:pt x="17" y="95"/>
                </a:cubicBezTo>
                <a:cubicBezTo>
                  <a:pt x="16" y="95"/>
                  <a:pt x="16" y="96"/>
                  <a:pt x="16" y="96"/>
                </a:cubicBezTo>
                <a:cubicBezTo>
                  <a:pt x="14" y="96"/>
                  <a:pt x="11" y="94"/>
                  <a:pt x="6" y="90"/>
                </a:cubicBezTo>
                <a:cubicBezTo>
                  <a:pt x="5" y="89"/>
                  <a:pt x="3" y="89"/>
                  <a:pt x="2" y="88"/>
                </a:cubicBezTo>
                <a:cubicBezTo>
                  <a:pt x="1" y="87"/>
                  <a:pt x="0" y="85"/>
                  <a:pt x="0" y="84"/>
                </a:cubicBezTo>
                <a:cubicBezTo>
                  <a:pt x="0" y="83"/>
                  <a:pt x="3" y="79"/>
                  <a:pt x="9" y="70"/>
                </a:cubicBezTo>
                <a:cubicBezTo>
                  <a:pt x="17" y="59"/>
                  <a:pt x="23" y="50"/>
                  <a:pt x="27" y="43"/>
                </a:cubicBezTo>
                <a:cubicBezTo>
                  <a:pt x="33" y="31"/>
                  <a:pt x="37" y="22"/>
                  <a:pt x="37" y="16"/>
                </a:cubicBezTo>
                <a:cubicBezTo>
                  <a:pt x="32" y="18"/>
                  <a:pt x="26" y="23"/>
                  <a:pt x="21" y="31"/>
                </a:cubicBezTo>
                <a:cubicBezTo>
                  <a:pt x="20" y="31"/>
                  <a:pt x="20" y="32"/>
                  <a:pt x="20" y="33"/>
                </a:cubicBezTo>
                <a:cubicBezTo>
                  <a:pt x="20" y="34"/>
                  <a:pt x="19" y="35"/>
                  <a:pt x="19" y="35"/>
                </a:cubicBezTo>
                <a:cubicBezTo>
                  <a:pt x="18" y="36"/>
                  <a:pt x="17" y="36"/>
                  <a:pt x="16" y="36"/>
                </a:cubicBezTo>
                <a:cubicBezTo>
                  <a:pt x="14" y="36"/>
                  <a:pt x="11" y="35"/>
                  <a:pt x="8" y="33"/>
                </a:cubicBezTo>
                <a:cubicBezTo>
                  <a:pt x="6" y="32"/>
                  <a:pt x="5" y="31"/>
                  <a:pt x="3" y="31"/>
                </a:cubicBezTo>
                <a:cubicBezTo>
                  <a:pt x="2" y="30"/>
                  <a:pt x="1" y="29"/>
                  <a:pt x="1" y="28"/>
                </a:cubicBezTo>
                <a:cubicBezTo>
                  <a:pt x="0" y="27"/>
                  <a:pt x="2" y="23"/>
                  <a:pt x="6" y="19"/>
                </a:cubicBezTo>
                <a:cubicBezTo>
                  <a:pt x="10" y="14"/>
                  <a:pt x="14" y="10"/>
                  <a:pt x="19" y="6"/>
                </a:cubicBezTo>
                <a:cubicBezTo>
                  <a:pt x="25" y="2"/>
                  <a:pt x="30" y="0"/>
                  <a:pt x="35" y="0"/>
                </a:cubicBezTo>
                <a:cubicBezTo>
                  <a:pt x="36" y="0"/>
                  <a:pt x="38" y="0"/>
                  <a:pt x="39" y="1"/>
                </a:cubicBezTo>
                <a:cubicBezTo>
                  <a:pt x="41" y="2"/>
                  <a:pt x="42" y="3"/>
                  <a:pt x="44" y="5"/>
                </a:cubicBezTo>
                <a:cubicBezTo>
                  <a:pt x="50" y="9"/>
                  <a:pt x="53" y="12"/>
                  <a:pt x="55" y="16"/>
                </a:cubicBezTo>
                <a:cubicBezTo>
                  <a:pt x="55" y="17"/>
                  <a:pt x="55" y="18"/>
                  <a:pt x="55" y="19"/>
                </a:cubicBezTo>
                <a:cubicBezTo>
                  <a:pt x="55" y="24"/>
                  <a:pt x="53" y="32"/>
                  <a:pt x="47" y="43"/>
                </a:cubicBezTo>
                <a:cubicBezTo>
                  <a:pt x="42" y="54"/>
                  <a:pt x="37" y="63"/>
                  <a:pt x="31" y="71"/>
                </a:cubicBezTo>
                <a:cubicBezTo>
                  <a:pt x="34" y="70"/>
                  <a:pt x="37" y="69"/>
                  <a:pt x="41" y="67"/>
                </a:cubicBezTo>
                <a:cubicBezTo>
                  <a:pt x="41" y="67"/>
                  <a:pt x="42" y="67"/>
                  <a:pt x="43" y="66"/>
                </a:cubicBezTo>
                <a:cubicBezTo>
                  <a:pt x="44" y="65"/>
                  <a:pt x="44" y="65"/>
                  <a:pt x="45" y="65"/>
                </a:cubicBezTo>
                <a:cubicBezTo>
                  <a:pt x="47" y="66"/>
                  <a:pt x="49" y="68"/>
                  <a:pt x="52" y="71"/>
                </a:cubicBezTo>
                <a:cubicBezTo>
                  <a:pt x="55" y="75"/>
                  <a:pt x="57" y="78"/>
                  <a:pt x="57" y="79"/>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3" name="Freeform 7">
            <a:extLst>
              <a:ext uri="{FF2B5EF4-FFF2-40B4-BE49-F238E27FC236}">
                <a16:creationId xmlns:a16="http://schemas.microsoft.com/office/drawing/2014/main" id="{59E63EA4-01AC-4112-9AA3-780414640EE2}"/>
              </a:ext>
            </a:extLst>
          </p:cNvPr>
          <p:cNvSpPr>
            <a:spLocks/>
          </p:cNvSpPr>
          <p:nvPr/>
        </p:nvSpPr>
        <p:spPr bwMode="auto">
          <a:xfrm>
            <a:off x="7283577" y="2848145"/>
            <a:ext cx="363199" cy="658753"/>
          </a:xfrm>
          <a:custGeom>
            <a:avLst/>
            <a:gdLst>
              <a:gd name="T0" fmla="*/ 52 w 53"/>
              <a:gd name="T1" fmla="*/ 24 h 96"/>
              <a:gd name="T2" fmla="*/ 42 w 53"/>
              <a:gd name="T3" fmla="*/ 42 h 96"/>
              <a:gd name="T4" fmla="*/ 53 w 53"/>
              <a:gd name="T5" fmla="*/ 62 h 96"/>
              <a:gd name="T6" fmla="*/ 43 w 53"/>
              <a:gd name="T7" fmla="*/ 85 h 96"/>
              <a:gd name="T8" fmla="*/ 25 w 53"/>
              <a:gd name="T9" fmla="*/ 96 h 96"/>
              <a:gd name="T10" fmla="*/ 11 w 53"/>
              <a:gd name="T11" fmla="*/ 87 h 96"/>
              <a:gd name="T12" fmla="*/ 0 w 53"/>
              <a:gd name="T13" fmla="*/ 77 h 96"/>
              <a:gd name="T14" fmla="*/ 3 w 53"/>
              <a:gd name="T15" fmla="*/ 72 h 96"/>
              <a:gd name="T16" fmla="*/ 7 w 53"/>
              <a:gd name="T17" fmla="*/ 71 h 96"/>
              <a:gd name="T18" fmla="*/ 12 w 53"/>
              <a:gd name="T19" fmla="*/ 74 h 96"/>
              <a:gd name="T20" fmla="*/ 18 w 53"/>
              <a:gd name="T21" fmla="*/ 79 h 96"/>
              <a:gd name="T22" fmla="*/ 30 w 53"/>
              <a:gd name="T23" fmla="*/ 70 h 96"/>
              <a:gd name="T24" fmla="*/ 37 w 53"/>
              <a:gd name="T25" fmla="*/ 56 h 96"/>
              <a:gd name="T26" fmla="*/ 35 w 53"/>
              <a:gd name="T27" fmla="*/ 54 h 96"/>
              <a:gd name="T28" fmla="*/ 31 w 53"/>
              <a:gd name="T29" fmla="*/ 56 h 96"/>
              <a:gd name="T30" fmla="*/ 27 w 53"/>
              <a:gd name="T31" fmla="*/ 58 h 96"/>
              <a:gd name="T32" fmla="*/ 24 w 53"/>
              <a:gd name="T33" fmla="*/ 59 h 96"/>
              <a:gd name="T34" fmla="*/ 18 w 53"/>
              <a:gd name="T35" fmla="*/ 56 h 96"/>
              <a:gd name="T36" fmla="*/ 12 w 53"/>
              <a:gd name="T37" fmla="*/ 49 h 96"/>
              <a:gd name="T38" fmla="*/ 11 w 53"/>
              <a:gd name="T39" fmla="*/ 48 h 96"/>
              <a:gd name="T40" fmla="*/ 14 w 53"/>
              <a:gd name="T41" fmla="*/ 43 h 96"/>
              <a:gd name="T42" fmla="*/ 24 w 53"/>
              <a:gd name="T43" fmla="*/ 36 h 96"/>
              <a:gd name="T44" fmla="*/ 34 w 53"/>
              <a:gd name="T45" fmla="*/ 17 h 96"/>
              <a:gd name="T46" fmla="*/ 25 w 53"/>
              <a:gd name="T47" fmla="*/ 25 h 96"/>
              <a:gd name="T48" fmla="*/ 18 w 53"/>
              <a:gd name="T49" fmla="*/ 33 h 96"/>
              <a:gd name="T50" fmla="*/ 10 w 53"/>
              <a:gd name="T51" fmla="*/ 30 h 96"/>
              <a:gd name="T52" fmla="*/ 3 w 53"/>
              <a:gd name="T53" fmla="*/ 24 h 96"/>
              <a:gd name="T54" fmla="*/ 3 w 53"/>
              <a:gd name="T55" fmla="*/ 23 h 96"/>
              <a:gd name="T56" fmla="*/ 6 w 53"/>
              <a:gd name="T57" fmla="*/ 18 h 96"/>
              <a:gd name="T58" fmla="*/ 18 w 53"/>
              <a:gd name="T59" fmla="*/ 6 h 96"/>
              <a:gd name="T60" fmla="*/ 31 w 53"/>
              <a:gd name="T61" fmla="*/ 0 h 96"/>
              <a:gd name="T62" fmla="*/ 45 w 53"/>
              <a:gd name="T63" fmla="*/ 9 h 96"/>
              <a:gd name="T64" fmla="*/ 52 w 53"/>
              <a:gd name="T65"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96">
                <a:moveTo>
                  <a:pt x="52" y="24"/>
                </a:moveTo>
                <a:cubicBezTo>
                  <a:pt x="52" y="29"/>
                  <a:pt x="48" y="35"/>
                  <a:pt x="42" y="42"/>
                </a:cubicBezTo>
                <a:cubicBezTo>
                  <a:pt x="50" y="48"/>
                  <a:pt x="53" y="55"/>
                  <a:pt x="53" y="62"/>
                </a:cubicBezTo>
                <a:cubicBezTo>
                  <a:pt x="53" y="70"/>
                  <a:pt x="50" y="78"/>
                  <a:pt x="43" y="85"/>
                </a:cubicBezTo>
                <a:cubicBezTo>
                  <a:pt x="36" y="92"/>
                  <a:pt x="30" y="95"/>
                  <a:pt x="25" y="96"/>
                </a:cubicBezTo>
                <a:cubicBezTo>
                  <a:pt x="22" y="96"/>
                  <a:pt x="18" y="93"/>
                  <a:pt x="11" y="87"/>
                </a:cubicBezTo>
                <a:cubicBezTo>
                  <a:pt x="4" y="82"/>
                  <a:pt x="0" y="78"/>
                  <a:pt x="0" y="77"/>
                </a:cubicBezTo>
                <a:cubicBezTo>
                  <a:pt x="0" y="75"/>
                  <a:pt x="1" y="74"/>
                  <a:pt x="3" y="72"/>
                </a:cubicBezTo>
                <a:cubicBezTo>
                  <a:pt x="4" y="71"/>
                  <a:pt x="6" y="70"/>
                  <a:pt x="7" y="71"/>
                </a:cubicBezTo>
                <a:cubicBezTo>
                  <a:pt x="8" y="71"/>
                  <a:pt x="10" y="72"/>
                  <a:pt x="12" y="74"/>
                </a:cubicBezTo>
                <a:cubicBezTo>
                  <a:pt x="14" y="77"/>
                  <a:pt x="16" y="79"/>
                  <a:pt x="18" y="79"/>
                </a:cubicBezTo>
                <a:cubicBezTo>
                  <a:pt x="21" y="80"/>
                  <a:pt x="25" y="77"/>
                  <a:pt x="30" y="70"/>
                </a:cubicBezTo>
                <a:cubicBezTo>
                  <a:pt x="35" y="64"/>
                  <a:pt x="37" y="59"/>
                  <a:pt x="37" y="56"/>
                </a:cubicBezTo>
                <a:cubicBezTo>
                  <a:pt x="37" y="55"/>
                  <a:pt x="36" y="54"/>
                  <a:pt x="35" y="54"/>
                </a:cubicBezTo>
                <a:cubicBezTo>
                  <a:pt x="34" y="54"/>
                  <a:pt x="32" y="55"/>
                  <a:pt x="31" y="56"/>
                </a:cubicBezTo>
                <a:cubicBezTo>
                  <a:pt x="29" y="57"/>
                  <a:pt x="28" y="58"/>
                  <a:pt x="27" y="58"/>
                </a:cubicBezTo>
                <a:cubicBezTo>
                  <a:pt x="26" y="59"/>
                  <a:pt x="25" y="60"/>
                  <a:pt x="24" y="59"/>
                </a:cubicBezTo>
                <a:cubicBezTo>
                  <a:pt x="23" y="59"/>
                  <a:pt x="21" y="58"/>
                  <a:pt x="18" y="56"/>
                </a:cubicBezTo>
                <a:cubicBezTo>
                  <a:pt x="15" y="54"/>
                  <a:pt x="13" y="52"/>
                  <a:pt x="12" y="49"/>
                </a:cubicBezTo>
                <a:cubicBezTo>
                  <a:pt x="11" y="49"/>
                  <a:pt x="11" y="48"/>
                  <a:pt x="11" y="48"/>
                </a:cubicBezTo>
                <a:cubicBezTo>
                  <a:pt x="11" y="46"/>
                  <a:pt x="12" y="44"/>
                  <a:pt x="14" y="43"/>
                </a:cubicBezTo>
                <a:cubicBezTo>
                  <a:pt x="17" y="42"/>
                  <a:pt x="20" y="40"/>
                  <a:pt x="24" y="36"/>
                </a:cubicBezTo>
                <a:cubicBezTo>
                  <a:pt x="29" y="30"/>
                  <a:pt x="33" y="24"/>
                  <a:pt x="34" y="17"/>
                </a:cubicBezTo>
                <a:cubicBezTo>
                  <a:pt x="31" y="18"/>
                  <a:pt x="28" y="21"/>
                  <a:pt x="25" y="25"/>
                </a:cubicBezTo>
                <a:cubicBezTo>
                  <a:pt x="21" y="30"/>
                  <a:pt x="19" y="33"/>
                  <a:pt x="18" y="33"/>
                </a:cubicBezTo>
                <a:cubicBezTo>
                  <a:pt x="17" y="33"/>
                  <a:pt x="14" y="32"/>
                  <a:pt x="10" y="30"/>
                </a:cubicBezTo>
                <a:cubicBezTo>
                  <a:pt x="7" y="28"/>
                  <a:pt x="4" y="26"/>
                  <a:pt x="3" y="24"/>
                </a:cubicBezTo>
                <a:cubicBezTo>
                  <a:pt x="3" y="24"/>
                  <a:pt x="3" y="24"/>
                  <a:pt x="3" y="23"/>
                </a:cubicBezTo>
                <a:cubicBezTo>
                  <a:pt x="3" y="22"/>
                  <a:pt x="4" y="21"/>
                  <a:pt x="6" y="18"/>
                </a:cubicBezTo>
                <a:cubicBezTo>
                  <a:pt x="11" y="12"/>
                  <a:pt x="15" y="8"/>
                  <a:pt x="18" y="6"/>
                </a:cubicBezTo>
                <a:cubicBezTo>
                  <a:pt x="22" y="2"/>
                  <a:pt x="27" y="0"/>
                  <a:pt x="31" y="0"/>
                </a:cubicBezTo>
                <a:cubicBezTo>
                  <a:pt x="36" y="0"/>
                  <a:pt x="40" y="3"/>
                  <a:pt x="45" y="9"/>
                </a:cubicBezTo>
                <a:cubicBezTo>
                  <a:pt x="50" y="14"/>
                  <a:pt x="53" y="19"/>
                  <a:pt x="52" y="24"/>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14" name="Freeform 8">
            <a:extLst>
              <a:ext uri="{FF2B5EF4-FFF2-40B4-BE49-F238E27FC236}">
                <a16:creationId xmlns:a16="http://schemas.microsoft.com/office/drawing/2014/main" id="{DB5F256E-A8E9-4056-B4D6-EA1915216E0B}"/>
              </a:ext>
            </a:extLst>
          </p:cNvPr>
          <p:cNvSpPr>
            <a:spLocks noEditPoints="1"/>
          </p:cNvSpPr>
          <p:nvPr/>
        </p:nvSpPr>
        <p:spPr bwMode="auto">
          <a:xfrm>
            <a:off x="10097622" y="2848144"/>
            <a:ext cx="495870" cy="658754"/>
          </a:xfrm>
          <a:custGeom>
            <a:avLst/>
            <a:gdLst>
              <a:gd name="T0" fmla="*/ 73 w 73"/>
              <a:gd name="T1" fmla="*/ 58 h 97"/>
              <a:gd name="T2" fmla="*/ 69 w 73"/>
              <a:gd name="T3" fmla="*/ 62 h 97"/>
              <a:gd name="T4" fmla="*/ 58 w 73"/>
              <a:gd name="T5" fmla="*/ 64 h 97"/>
              <a:gd name="T6" fmla="*/ 58 w 73"/>
              <a:gd name="T7" fmla="*/ 89 h 97"/>
              <a:gd name="T8" fmla="*/ 59 w 73"/>
              <a:gd name="T9" fmla="*/ 90 h 97"/>
              <a:gd name="T10" fmla="*/ 59 w 73"/>
              <a:gd name="T11" fmla="*/ 92 h 97"/>
              <a:gd name="T12" fmla="*/ 57 w 73"/>
              <a:gd name="T13" fmla="*/ 96 h 97"/>
              <a:gd name="T14" fmla="*/ 53 w 73"/>
              <a:gd name="T15" fmla="*/ 97 h 97"/>
              <a:gd name="T16" fmla="*/ 39 w 73"/>
              <a:gd name="T17" fmla="*/ 87 h 97"/>
              <a:gd name="T18" fmla="*/ 38 w 73"/>
              <a:gd name="T19" fmla="*/ 83 h 97"/>
              <a:gd name="T20" fmla="*/ 39 w 73"/>
              <a:gd name="T21" fmla="*/ 82 h 97"/>
              <a:gd name="T22" fmla="*/ 39 w 73"/>
              <a:gd name="T23" fmla="*/ 80 h 97"/>
              <a:gd name="T24" fmla="*/ 39 w 73"/>
              <a:gd name="T25" fmla="*/ 66 h 97"/>
              <a:gd name="T26" fmla="*/ 26 w 73"/>
              <a:gd name="T27" fmla="*/ 71 h 97"/>
              <a:gd name="T28" fmla="*/ 15 w 73"/>
              <a:gd name="T29" fmla="*/ 73 h 97"/>
              <a:gd name="T30" fmla="*/ 7 w 73"/>
              <a:gd name="T31" fmla="*/ 69 h 97"/>
              <a:gd name="T32" fmla="*/ 1 w 73"/>
              <a:gd name="T33" fmla="*/ 64 h 97"/>
              <a:gd name="T34" fmla="*/ 0 w 73"/>
              <a:gd name="T35" fmla="*/ 62 h 97"/>
              <a:gd name="T36" fmla="*/ 3 w 73"/>
              <a:gd name="T37" fmla="*/ 58 h 97"/>
              <a:gd name="T38" fmla="*/ 6 w 73"/>
              <a:gd name="T39" fmla="*/ 54 h 97"/>
              <a:gd name="T40" fmla="*/ 23 w 73"/>
              <a:gd name="T41" fmla="*/ 28 h 97"/>
              <a:gd name="T42" fmla="*/ 40 w 73"/>
              <a:gd name="T43" fmla="*/ 2 h 97"/>
              <a:gd name="T44" fmla="*/ 45 w 73"/>
              <a:gd name="T45" fmla="*/ 0 h 97"/>
              <a:gd name="T46" fmla="*/ 54 w 73"/>
              <a:gd name="T47" fmla="*/ 4 h 97"/>
              <a:gd name="T48" fmla="*/ 60 w 73"/>
              <a:gd name="T49" fmla="*/ 11 h 97"/>
              <a:gd name="T50" fmla="*/ 58 w 73"/>
              <a:gd name="T51" fmla="*/ 16 h 97"/>
              <a:gd name="T52" fmla="*/ 58 w 73"/>
              <a:gd name="T53" fmla="*/ 45 h 97"/>
              <a:gd name="T54" fmla="*/ 62 w 73"/>
              <a:gd name="T55" fmla="*/ 44 h 97"/>
              <a:gd name="T56" fmla="*/ 64 w 73"/>
              <a:gd name="T57" fmla="*/ 45 h 97"/>
              <a:gd name="T58" fmla="*/ 70 w 73"/>
              <a:gd name="T59" fmla="*/ 52 h 97"/>
              <a:gd name="T60" fmla="*/ 73 w 73"/>
              <a:gd name="T61" fmla="*/ 58 h 97"/>
              <a:gd name="T62" fmla="*/ 40 w 73"/>
              <a:gd name="T63" fmla="*/ 49 h 97"/>
              <a:gd name="T64" fmla="*/ 40 w 73"/>
              <a:gd name="T65" fmla="*/ 34 h 97"/>
              <a:gd name="T66" fmla="*/ 28 w 73"/>
              <a:gd name="T67" fmla="*/ 53 h 97"/>
              <a:gd name="T68" fmla="*/ 40 w 73"/>
              <a:gd name="T6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7">
                <a:moveTo>
                  <a:pt x="73" y="58"/>
                </a:moveTo>
                <a:cubicBezTo>
                  <a:pt x="73" y="60"/>
                  <a:pt x="72" y="61"/>
                  <a:pt x="69" y="62"/>
                </a:cubicBezTo>
                <a:cubicBezTo>
                  <a:pt x="66" y="63"/>
                  <a:pt x="62" y="63"/>
                  <a:pt x="58" y="64"/>
                </a:cubicBezTo>
                <a:cubicBezTo>
                  <a:pt x="58" y="89"/>
                  <a:pt x="58" y="89"/>
                  <a:pt x="58" y="89"/>
                </a:cubicBezTo>
                <a:cubicBezTo>
                  <a:pt x="58" y="89"/>
                  <a:pt x="58" y="90"/>
                  <a:pt x="59" y="90"/>
                </a:cubicBezTo>
                <a:cubicBezTo>
                  <a:pt x="59" y="91"/>
                  <a:pt x="59" y="91"/>
                  <a:pt x="59" y="92"/>
                </a:cubicBezTo>
                <a:cubicBezTo>
                  <a:pt x="59" y="93"/>
                  <a:pt x="58" y="94"/>
                  <a:pt x="57" y="96"/>
                </a:cubicBezTo>
                <a:cubicBezTo>
                  <a:pt x="55" y="97"/>
                  <a:pt x="54" y="97"/>
                  <a:pt x="53" y="97"/>
                </a:cubicBezTo>
                <a:cubicBezTo>
                  <a:pt x="49" y="96"/>
                  <a:pt x="44" y="93"/>
                  <a:pt x="39" y="87"/>
                </a:cubicBezTo>
                <a:cubicBezTo>
                  <a:pt x="38" y="86"/>
                  <a:pt x="38" y="85"/>
                  <a:pt x="38" y="83"/>
                </a:cubicBezTo>
                <a:cubicBezTo>
                  <a:pt x="38" y="83"/>
                  <a:pt x="38" y="82"/>
                  <a:pt x="39" y="82"/>
                </a:cubicBezTo>
                <a:cubicBezTo>
                  <a:pt x="39" y="81"/>
                  <a:pt x="39" y="81"/>
                  <a:pt x="39" y="80"/>
                </a:cubicBezTo>
                <a:cubicBezTo>
                  <a:pt x="39" y="66"/>
                  <a:pt x="39" y="66"/>
                  <a:pt x="39" y="66"/>
                </a:cubicBezTo>
                <a:cubicBezTo>
                  <a:pt x="33" y="68"/>
                  <a:pt x="29" y="70"/>
                  <a:pt x="26" y="71"/>
                </a:cubicBezTo>
                <a:cubicBezTo>
                  <a:pt x="21" y="72"/>
                  <a:pt x="17" y="73"/>
                  <a:pt x="15" y="73"/>
                </a:cubicBezTo>
                <a:cubicBezTo>
                  <a:pt x="13" y="73"/>
                  <a:pt x="11" y="72"/>
                  <a:pt x="7" y="69"/>
                </a:cubicBezTo>
                <a:cubicBezTo>
                  <a:pt x="4" y="67"/>
                  <a:pt x="2" y="65"/>
                  <a:pt x="1" y="64"/>
                </a:cubicBezTo>
                <a:cubicBezTo>
                  <a:pt x="1" y="64"/>
                  <a:pt x="0" y="63"/>
                  <a:pt x="0" y="62"/>
                </a:cubicBezTo>
                <a:cubicBezTo>
                  <a:pt x="0" y="62"/>
                  <a:pt x="1" y="60"/>
                  <a:pt x="3" y="58"/>
                </a:cubicBezTo>
                <a:cubicBezTo>
                  <a:pt x="3" y="57"/>
                  <a:pt x="5" y="56"/>
                  <a:pt x="6" y="54"/>
                </a:cubicBezTo>
                <a:cubicBezTo>
                  <a:pt x="6" y="54"/>
                  <a:pt x="12" y="45"/>
                  <a:pt x="23" y="28"/>
                </a:cubicBezTo>
                <a:cubicBezTo>
                  <a:pt x="33" y="11"/>
                  <a:pt x="39" y="2"/>
                  <a:pt x="40" y="2"/>
                </a:cubicBezTo>
                <a:cubicBezTo>
                  <a:pt x="42" y="0"/>
                  <a:pt x="44" y="0"/>
                  <a:pt x="45" y="0"/>
                </a:cubicBezTo>
                <a:cubicBezTo>
                  <a:pt x="47" y="0"/>
                  <a:pt x="49" y="1"/>
                  <a:pt x="54" y="4"/>
                </a:cubicBezTo>
                <a:cubicBezTo>
                  <a:pt x="58" y="7"/>
                  <a:pt x="60" y="10"/>
                  <a:pt x="60" y="11"/>
                </a:cubicBezTo>
                <a:cubicBezTo>
                  <a:pt x="61" y="12"/>
                  <a:pt x="60" y="13"/>
                  <a:pt x="58" y="16"/>
                </a:cubicBezTo>
                <a:cubicBezTo>
                  <a:pt x="58" y="45"/>
                  <a:pt x="58" y="45"/>
                  <a:pt x="58" y="45"/>
                </a:cubicBezTo>
                <a:cubicBezTo>
                  <a:pt x="61" y="44"/>
                  <a:pt x="62" y="44"/>
                  <a:pt x="62" y="44"/>
                </a:cubicBezTo>
                <a:cubicBezTo>
                  <a:pt x="63" y="44"/>
                  <a:pt x="64" y="44"/>
                  <a:pt x="64" y="45"/>
                </a:cubicBezTo>
                <a:cubicBezTo>
                  <a:pt x="66" y="46"/>
                  <a:pt x="67" y="48"/>
                  <a:pt x="70" y="52"/>
                </a:cubicBezTo>
                <a:cubicBezTo>
                  <a:pt x="72" y="55"/>
                  <a:pt x="73" y="57"/>
                  <a:pt x="73" y="58"/>
                </a:cubicBezTo>
                <a:close/>
                <a:moveTo>
                  <a:pt x="40" y="49"/>
                </a:moveTo>
                <a:cubicBezTo>
                  <a:pt x="40" y="34"/>
                  <a:pt x="40" y="34"/>
                  <a:pt x="40" y="34"/>
                </a:cubicBezTo>
                <a:cubicBezTo>
                  <a:pt x="28" y="53"/>
                  <a:pt x="28" y="53"/>
                  <a:pt x="28" y="53"/>
                </a:cubicBezTo>
                <a:lnTo>
                  <a:pt x="40" y="49"/>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Tree>
    <p:extLst>
      <p:ext uri="{BB962C8B-B14F-4D97-AF65-F5344CB8AC3E}">
        <p14:creationId xmlns:p14="http://schemas.microsoft.com/office/powerpoint/2010/main" val="193783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DB03-779B-4982-B92B-E31C960216F9}"/>
              </a:ext>
            </a:extLst>
          </p:cNvPr>
          <p:cNvSpPr>
            <a:spLocks noGrp="1"/>
          </p:cNvSpPr>
          <p:nvPr>
            <p:ph type="title"/>
          </p:nvPr>
        </p:nvSpPr>
        <p:spPr>
          <a:xfrm>
            <a:off x="0" y="201298"/>
            <a:ext cx="10515600" cy="1325563"/>
          </a:xfrm>
        </p:spPr>
        <p:txBody>
          <a:bodyPr>
            <a:normAutofit/>
          </a:bodyPr>
          <a:lstStyle/>
          <a:p>
            <a:r>
              <a:rPr lang="en-US" sz="4000"/>
              <a:t>COVID-19 Vaccine Provider Updates</a:t>
            </a:r>
          </a:p>
        </p:txBody>
      </p:sp>
      <p:sp>
        <p:nvSpPr>
          <p:cNvPr id="3" name="Content Placeholder 2">
            <a:extLst>
              <a:ext uri="{FF2B5EF4-FFF2-40B4-BE49-F238E27FC236}">
                <a16:creationId xmlns:a16="http://schemas.microsoft.com/office/drawing/2014/main" id="{2CD3530D-E6A2-49C6-A6E0-A7D1D2A096BC}"/>
              </a:ext>
            </a:extLst>
          </p:cNvPr>
          <p:cNvSpPr>
            <a:spLocks noGrp="1"/>
          </p:cNvSpPr>
          <p:nvPr>
            <p:ph idx="4294967295"/>
          </p:nvPr>
        </p:nvSpPr>
        <p:spPr>
          <a:xfrm>
            <a:off x="442912" y="1688687"/>
            <a:ext cx="11269663" cy="481012"/>
          </a:xfrm>
        </p:spPr>
        <p:txBody>
          <a:bodyPr/>
          <a:lstStyle/>
          <a:p>
            <a:pPr marL="0" indent="0">
              <a:buNone/>
            </a:pPr>
            <a:r>
              <a:rPr lang="en-US" b="1" i="1"/>
              <a:t>If you have a COVID-19 Vaccine Provider account in VAOS:</a:t>
            </a:r>
          </a:p>
          <a:p>
            <a:pPr lvl="1"/>
            <a:endParaRPr lang="en-US"/>
          </a:p>
          <a:p>
            <a:pPr>
              <a:buFontTx/>
              <a:buChar char="-"/>
            </a:pPr>
            <a:endParaRPr lang="en-US"/>
          </a:p>
        </p:txBody>
      </p:sp>
      <p:sp>
        <p:nvSpPr>
          <p:cNvPr id="6" name="Content Placeholder 2">
            <a:extLst>
              <a:ext uri="{FF2B5EF4-FFF2-40B4-BE49-F238E27FC236}">
                <a16:creationId xmlns:a16="http://schemas.microsoft.com/office/drawing/2014/main" id="{9527D8B1-E298-477C-9AEC-9B819B15F4FB}"/>
              </a:ext>
            </a:extLst>
          </p:cNvPr>
          <p:cNvSpPr txBox="1">
            <a:spLocks/>
          </p:cNvSpPr>
          <p:nvPr/>
        </p:nvSpPr>
        <p:spPr>
          <a:xfrm>
            <a:off x="1901536" y="2014702"/>
            <a:ext cx="9509414" cy="3776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p>
          <a:p>
            <a:pPr marL="457200" lvl="1" indent="0">
              <a:buNone/>
            </a:pPr>
            <a:r>
              <a:rPr lang="en-US" b="1">
                <a:solidFill>
                  <a:schemeClr val="tx1"/>
                </a:solidFill>
              </a:rPr>
              <a:t>Log into your COVID-19 Vaccine Provider account</a:t>
            </a:r>
            <a:r>
              <a:rPr lang="en-US">
                <a:solidFill>
                  <a:schemeClr val="tx1"/>
                </a:solidFill>
              </a:rPr>
              <a:t> in the Vaccine Allocation &amp; Ordering System (VAOS) </a:t>
            </a:r>
            <a:r>
              <a:rPr lang="en-US" b="1" i="1" u="sng">
                <a:solidFill>
                  <a:schemeClr val="tx1"/>
                </a:solidFill>
              </a:rPr>
              <a:t>ASAP</a:t>
            </a:r>
            <a:r>
              <a:rPr lang="en-US" b="1" i="1">
                <a:solidFill>
                  <a:schemeClr val="tx1"/>
                </a:solidFill>
              </a:rPr>
              <a:t> </a:t>
            </a:r>
            <a:r>
              <a:rPr lang="en-US">
                <a:solidFill>
                  <a:schemeClr val="tx1"/>
                </a:solidFill>
              </a:rPr>
              <a:t>to confirm your account information and ensure you have access. If you haven’t logged in, look for an email from </a:t>
            </a:r>
            <a:r>
              <a:rPr lang="en-US" b="1">
                <a:hlinkClick r:id="rId3"/>
              </a:rPr>
              <a:t>IdentityManagement@hhsc.state.tx.us</a:t>
            </a:r>
            <a:r>
              <a:rPr lang="en-US" b="1"/>
              <a:t> </a:t>
            </a:r>
            <a:r>
              <a:rPr lang="en-US">
                <a:solidFill>
                  <a:schemeClr val="tx1"/>
                </a:solidFill>
              </a:rPr>
              <a:t>with your login credentials. We have sent instructions from </a:t>
            </a:r>
            <a:r>
              <a:rPr lang="en-US" b="1">
                <a:hlinkClick r:id="rId4"/>
              </a:rPr>
              <a:t>COVID19VacMgmt@dshs.texas.gov</a:t>
            </a:r>
            <a:r>
              <a:rPr lang="en-US" b="1">
                <a:solidFill>
                  <a:schemeClr val="tx1"/>
                </a:solidFill>
              </a:rPr>
              <a:t> </a:t>
            </a:r>
            <a:r>
              <a:rPr lang="en-US">
                <a:solidFill>
                  <a:schemeClr val="tx1"/>
                </a:solidFill>
              </a:rPr>
              <a:t>on access. </a:t>
            </a:r>
          </a:p>
          <a:p>
            <a:pPr marL="457200" lvl="1" indent="0">
              <a:buFont typeface="Segoe UI" panose="020B0502040204020203" pitchFamily="34" charset="0"/>
              <a:buNone/>
            </a:pPr>
            <a:endParaRPr lang="en-US">
              <a:solidFill>
                <a:schemeClr val="tx1"/>
              </a:solidFill>
            </a:endParaRPr>
          </a:p>
          <a:p>
            <a:pPr marL="457200" lvl="1" indent="0">
              <a:buNone/>
            </a:pPr>
            <a:r>
              <a:rPr lang="en-US">
                <a:solidFill>
                  <a:schemeClr val="tx1"/>
                </a:solidFill>
              </a:rPr>
              <a:t>If possible, mark </a:t>
            </a:r>
            <a:r>
              <a:rPr lang="en-US" b="1">
                <a:hlinkClick r:id="rId5"/>
              </a:rPr>
              <a:t>noreply@salesforce.com</a:t>
            </a:r>
            <a:r>
              <a:rPr lang="en-US"/>
              <a:t> </a:t>
            </a:r>
            <a:r>
              <a:rPr lang="en-US">
                <a:solidFill>
                  <a:schemeClr val="tx1"/>
                </a:solidFill>
              </a:rPr>
              <a:t>as a safe-sender in your email system to avoid notifications about future allocations being sent to Spam.</a:t>
            </a:r>
          </a:p>
        </p:txBody>
      </p:sp>
      <p:sp>
        <p:nvSpPr>
          <p:cNvPr id="7" name="Freeform 5">
            <a:extLst>
              <a:ext uri="{FF2B5EF4-FFF2-40B4-BE49-F238E27FC236}">
                <a16:creationId xmlns:a16="http://schemas.microsoft.com/office/drawing/2014/main" id="{3A199825-F15D-4E64-8B88-6CEAA14F9DA2}"/>
              </a:ext>
            </a:extLst>
          </p:cNvPr>
          <p:cNvSpPr>
            <a:spLocks/>
          </p:cNvSpPr>
          <p:nvPr/>
        </p:nvSpPr>
        <p:spPr bwMode="auto">
          <a:xfrm>
            <a:off x="1799793" y="2472118"/>
            <a:ext cx="203484" cy="611449"/>
          </a:xfrm>
          <a:custGeom>
            <a:avLst/>
            <a:gdLst>
              <a:gd name="T0" fmla="*/ 31 w 31"/>
              <a:gd name="T1" fmla="*/ 86 h 93"/>
              <a:gd name="T2" fmla="*/ 30 w 31"/>
              <a:gd name="T3" fmla="*/ 91 h 93"/>
              <a:gd name="T4" fmla="*/ 26 w 31"/>
              <a:gd name="T5" fmla="*/ 93 h 93"/>
              <a:gd name="T6" fmla="*/ 17 w 31"/>
              <a:gd name="T7" fmla="*/ 88 h 93"/>
              <a:gd name="T8" fmla="*/ 10 w 31"/>
              <a:gd name="T9" fmla="*/ 82 h 93"/>
              <a:gd name="T10" fmla="*/ 11 w 31"/>
              <a:gd name="T11" fmla="*/ 80 h 93"/>
              <a:gd name="T12" fmla="*/ 11 w 31"/>
              <a:gd name="T13" fmla="*/ 79 h 93"/>
              <a:gd name="T14" fmla="*/ 11 w 31"/>
              <a:gd name="T15" fmla="*/ 34 h 93"/>
              <a:gd name="T16" fmla="*/ 6 w 31"/>
              <a:gd name="T17" fmla="*/ 30 h 93"/>
              <a:gd name="T18" fmla="*/ 0 w 31"/>
              <a:gd name="T19" fmla="*/ 27 h 93"/>
              <a:gd name="T20" fmla="*/ 0 w 31"/>
              <a:gd name="T21" fmla="*/ 24 h 93"/>
              <a:gd name="T22" fmla="*/ 2 w 31"/>
              <a:gd name="T23" fmla="*/ 19 h 93"/>
              <a:gd name="T24" fmla="*/ 6 w 31"/>
              <a:gd name="T25" fmla="*/ 13 h 93"/>
              <a:gd name="T26" fmla="*/ 9 w 31"/>
              <a:gd name="T27" fmla="*/ 5 h 93"/>
              <a:gd name="T28" fmla="*/ 15 w 31"/>
              <a:gd name="T29" fmla="*/ 0 h 93"/>
              <a:gd name="T30" fmla="*/ 24 w 31"/>
              <a:gd name="T31" fmla="*/ 3 h 93"/>
              <a:gd name="T32" fmla="*/ 29 w 31"/>
              <a:gd name="T33" fmla="*/ 10 h 93"/>
              <a:gd name="T34" fmla="*/ 29 w 31"/>
              <a:gd name="T35" fmla="*/ 81 h 93"/>
              <a:gd name="T36" fmla="*/ 30 w 31"/>
              <a:gd name="T37" fmla="*/ 83 h 93"/>
              <a:gd name="T38" fmla="*/ 31 w 31"/>
              <a:gd name="T39"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3">
                <a:moveTo>
                  <a:pt x="31" y="86"/>
                </a:moveTo>
                <a:cubicBezTo>
                  <a:pt x="31" y="88"/>
                  <a:pt x="31" y="90"/>
                  <a:pt x="30" y="91"/>
                </a:cubicBezTo>
                <a:cubicBezTo>
                  <a:pt x="29" y="92"/>
                  <a:pt x="27" y="93"/>
                  <a:pt x="26" y="93"/>
                </a:cubicBezTo>
                <a:cubicBezTo>
                  <a:pt x="24" y="93"/>
                  <a:pt x="22" y="91"/>
                  <a:pt x="17" y="88"/>
                </a:cubicBezTo>
                <a:cubicBezTo>
                  <a:pt x="13" y="86"/>
                  <a:pt x="11" y="83"/>
                  <a:pt x="10" y="82"/>
                </a:cubicBezTo>
                <a:cubicBezTo>
                  <a:pt x="10" y="82"/>
                  <a:pt x="11" y="81"/>
                  <a:pt x="11" y="80"/>
                </a:cubicBezTo>
                <a:cubicBezTo>
                  <a:pt x="11" y="80"/>
                  <a:pt x="11" y="79"/>
                  <a:pt x="11" y="79"/>
                </a:cubicBezTo>
                <a:cubicBezTo>
                  <a:pt x="11" y="34"/>
                  <a:pt x="11" y="34"/>
                  <a:pt x="11" y="34"/>
                </a:cubicBezTo>
                <a:cubicBezTo>
                  <a:pt x="11" y="32"/>
                  <a:pt x="10" y="31"/>
                  <a:pt x="6" y="30"/>
                </a:cubicBezTo>
                <a:cubicBezTo>
                  <a:pt x="3" y="29"/>
                  <a:pt x="1" y="28"/>
                  <a:pt x="0" y="27"/>
                </a:cubicBezTo>
                <a:cubicBezTo>
                  <a:pt x="0" y="26"/>
                  <a:pt x="0" y="25"/>
                  <a:pt x="0" y="24"/>
                </a:cubicBezTo>
                <a:cubicBezTo>
                  <a:pt x="0" y="23"/>
                  <a:pt x="1" y="21"/>
                  <a:pt x="2" y="19"/>
                </a:cubicBezTo>
                <a:cubicBezTo>
                  <a:pt x="4" y="16"/>
                  <a:pt x="6" y="14"/>
                  <a:pt x="6" y="13"/>
                </a:cubicBezTo>
                <a:cubicBezTo>
                  <a:pt x="7" y="10"/>
                  <a:pt x="8" y="8"/>
                  <a:pt x="9" y="5"/>
                </a:cubicBezTo>
                <a:cubicBezTo>
                  <a:pt x="10" y="2"/>
                  <a:pt x="12" y="0"/>
                  <a:pt x="15" y="0"/>
                </a:cubicBezTo>
                <a:cubicBezTo>
                  <a:pt x="18" y="0"/>
                  <a:pt x="21" y="1"/>
                  <a:pt x="24" y="3"/>
                </a:cubicBezTo>
                <a:cubicBezTo>
                  <a:pt x="28" y="5"/>
                  <a:pt x="29" y="7"/>
                  <a:pt x="29" y="10"/>
                </a:cubicBezTo>
                <a:cubicBezTo>
                  <a:pt x="29" y="81"/>
                  <a:pt x="29" y="81"/>
                  <a:pt x="29" y="81"/>
                </a:cubicBezTo>
                <a:cubicBezTo>
                  <a:pt x="29" y="81"/>
                  <a:pt x="30" y="82"/>
                  <a:pt x="30" y="83"/>
                </a:cubicBezTo>
                <a:cubicBezTo>
                  <a:pt x="31" y="85"/>
                  <a:pt x="31" y="86"/>
                  <a:pt x="31" y="8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6ACE9503-6AA1-4933-B0E9-150C70B1D323}"/>
              </a:ext>
            </a:extLst>
          </p:cNvPr>
          <p:cNvSpPr>
            <a:spLocks/>
          </p:cNvSpPr>
          <p:nvPr/>
        </p:nvSpPr>
        <p:spPr bwMode="auto">
          <a:xfrm>
            <a:off x="1719935" y="4354684"/>
            <a:ext cx="363199" cy="611449"/>
          </a:xfrm>
          <a:custGeom>
            <a:avLst/>
            <a:gdLst>
              <a:gd name="T0" fmla="*/ 57 w 57"/>
              <a:gd name="T1" fmla="*/ 79 h 96"/>
              <a:gd name="T2" fmla="*/ 53 w 57"/>
              <a:gd name="T3" fmla="*/ 83 h 96"/>
              <a:gd name="T4" fmla="*/ 49 w 57"/>
              <a:gd name="T5" fmla="*/ 84 h 96"/>
              <a:gd name="T6" fmla="*/ 37 w 57"/>
              <a:gd name="T7" fmla="*/ 87 h 96"/>
              <a:gd name="T8" fmla="*/ 20 w 57"/>
              <a:gd name="T9" fmla="*/ 93 h 96"/>
              <a:gd name="T10" fmla="*/ 17 w 57"/>
              <a:gd name="T11" fmla="*/ 95 h 96"/>
              <a:gd name="T12" fmla="*/ 16 w 57"/>
              <a:gd name="T13" fmla="*/ 96 h 96"/>
              <a:gd name="T14" fmla="*/ 6 w 57"/>
              <a:gd name="T15" fmla="*/ 90 h 96"/>
              <a:gd name="T16" fmla="*/ 2 w 57"/>
              <a:gd name="T17" fmla="*/ 88 h 96"/>
              <a:gd name="T18" fmla="*/ 0 w 57"/>
              <a:gd name="T19" fmla="*/ 84 h 96"/>
              <a:gd name="T20" fmla="*/ 9 w 57"/>
              <a:gd name="T21" fmla="*/ 70 h 96"/>
              <a:gd name="T22" fmla="*/ 27 w 57"/>
              <a:gd name="T23" fmla="*/ 43 h 96"/>
              <a:gd name="T24" fmla="*/ 37 w 57"/>
              <a:gd name="T25" fmla="*/ 16 h 96"/>
              <a:gd name="T26" fmla="*/ 21 w 57"/>
              <a:gd name="T27" fmla="*/ 31 h 96"/>
              <a:gd name="T28" fmla="*/ 20 w 57"/>
              <a:gd name="T29" fmla="*/ 33 h 96"/>
              <a:gd name="T30" fmla="*/ 19 w 57"/>
              <a:gd name="T31" fmla="*/ 35 h 96"/>
              <a:gd name="T32" fmla="*/ 16 w 57"/>
              <a:gd name="T33" fmla="*/ 36 h 96"/>
              <a:gd name="T34" fmla="*/ 8 w 57"/>
              <a:gd name="T35" fmla="*/ 33 h 96"/>
              <a:gd name="T36" fmla="*/ 3 w 57"/>
              <a:gd name="T37" fmla="*/ 31 h 96"/>
              <a:gd name="T38" fmla="*/ 1 w 57"/>
              <a:gd name="T39" fmla="*/ 28 h 96"/>
              <a:gd name="T40" fmla="*/ 6 w 57"/>
              <a:gd name="T41" fmla="*/ 19 h 96"/>
              <a:gd name="T42" fmla="*/ 19 w 57"/>
              <a:gd name="T43" fmla="*/ 6 h 96"/>
              <a:gd name="T44" fmla="*/ 35 w 57"/>
              <a:gd name="T45" fmla="*/ 0 h 96"/>
              <a:gd name="T46" fmla="*/ 39 w 57"/>
              <a:gd name="T47" fmla="*/ 1 h 96"/>
              <a:gd name="T48" fmla="*/ 44 w 57"/>
              <a:gd name="T49" fmla="*/ 5 h 96"/>
              <a:gd name="T50" fmla="*/ 55 w 57"/>
              <a:gd name="T51" fmla="*/ 16 h 96"/>
              <a:gd name="T52" fmla="*/ 55 w 57"/>
              <a:gd name="T53" fmla="*/ 19 h 96"/>
              <a:gd name="T54" fmla="*/ 47 w 57"/>
              <a:gd name="T55" fmla="*/ 43 h 96"/>
              <a:gd name="T56" fmla="*/ 31 w 57"/>
              <a:gd name="T57" fmla="*/ 71 h 96"/>
              <a:gd name="T58" fmla="*/ 41 w 57"/>
              <a:gd name="T59" fmla="*/ 67 h 96"/>
              <a:gd name="T60" fmla="*/ 43 w 57"/>
              <a:gd name="T61" fmla="*/ 66 h 96"/>
              <a:gd name="T62" fmla="*/ 45 w 57"/>
              <a:gd name="T63" fmla="*/ 65 h 96"/>
              <a:gd name="T64" fmla="*/ 52 w 57"/>
              <a:gd name="T65" fmla="*/ 71 h 96"/>
              <a:gd name="T66" fmla="*/ 57 w 57"/>
              <a:gd name="T6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96">
                <a:moveTo>
                  <a:pt x="57" y="79"/>
                </a:moveTo>
                <a:cubicBezTo>
                  <a:pt x="57" y="81"/>
                  <a:pt x="56" y="83"/>
                  <a:pt x="53" y="83"/>
                </a:cubicBezTo>
                <a:cubicBezTo>
                  <a:pt x="52" y="83"/>
                  <a:pt x="51" y="83"/>
                  <a:pt x="49" y="84"/>
                </a:cubicBezTo>
                <a:cubicBezTo>
                  <a:pt x="48" y="84"/>
                  <a:pt x="44" y="85"/>
                  <a:pt x="37" y="87"/>
                </a:cubicBezTo>
                <a:cubicBezTo>
                  <a:pt x="29" y="89"/>
                  <a:pt x="24" y="91"/>
                  <a:pt x="20" y="93"/>
                </a:cubicBezTo>
                <a:cubicBezTo>
                  <a:pt x="19" y="93"/>
                  <a:pt x="18" y="94"/>
                  <a:pt x="17" y="95"/>
                </a:cubicBezTo>
                <a:cubicBezTo>
                  <a:pt x="16" y="95"/>
                  <a:pt x="16" y="96"/>
                  <a:pt x="16" y="96"/>
                </a:cubicBezTo>
                <a:cubicBezTo>
                  <a:pt x="14" y="96"/>
                  <a:pt x="11" y="94"/>
                  <a:pt x="6" y="90"/>
                </a:cubicBezTo>
                <a:cubicBezTo>
                  <a:pt x="5" y="89"/>
                  <a:pt x="3" y="89"/>
                  <a:pt x="2" y="88"/>
                </a:cubicBezTo>
                <a:cubicBezTo>
                  <a:pt x="1" y="87"/>
                  <a:pt x="0" y="85"/>
                  <a:pt x="0" y="84"/>
                </a:cubicBezTo>
                <a:cubicBezTo>
                  <a:pt x="0" y="83"/>
                  <a:pt x="3" y="79"/>
                  <a:pt x="9" y="70"/>
                </a:cubicBezTo>
                <a:cubicBezTo>
                  <a:pt x="17" y="59"/>
                  <a:pt x="23" y="50"/>
                  <a:pt x="27" y="43"/>
                </a:cubicBezTo>
                <a:cubicBezTo>
                  <a:pt x="33" y="31"/>
                  <a:pt x="37" y="22"/>
                  <a:pt x="37" y="16"/>
                </a:cubicBezTo>
                <a:cubicBezTo>
                  <a:pt x="32" y="18"/>
                  <a:pt x="26" y="23"/>
                  <a:pt x="21" y="31"/>
                </a:cubicBezTo>
                <a:cubicBezTo>
                  <a:pt x="20" y="31"/>
                  <a:pt x="20" y="32"/>
                  <a:pt x="20" y="33"/>
                </a:cubicBezTo>
                <a:cubicBezTo>
                  <a:pt x="20" y="34"/>
                  <a:pt x="19" y="35"/>
                  <a:pt x="19" y="35"/>
                </a:cubicBezTo>
                <a:cubicBezTo>
                  <a:pt x="18" y="36"/>
                  <a:pt x="17" y="36"/>
                  <a:pt x="16" y="36"/>
                </a:cubicBezTo>
                <a:cubicBezTo>
                  <a:pt x="14" y="36"/>
                  <a:pt x="11" y="35"/>
                  <a:pt x="8" y="33"/>
                </a:cubicBezTo>
                <a:cubicBezTo>
                  <a:pt x="6" y="32"/>
                  <a:pt x="5" y="31"/>
                  <a:pt x="3" y="31"/>
                </a:cubicBezTo>
                <a:cubicBezTo>
                  <a:pt x="2" y="30"/>
                  <a:pt x="1" y="29"/>
                  <a:pt x="1" y="28"/>
                </a:cubicBezTo>
                <a:cubicBezTo>
                  <a:pt x="0" y="27"/>
                  <a:pt x="2" y="23"/>
                  <a:pt x="6" y="19"/>
                </a:cubicBezTo>
                <a:cubicBezTo>
                  <a:pt x="10" y="14"/>
                  <a:pt x="14" y="10"/>
                  <a:pt x="19" y="6"/>
                </a:cubicBezTo>
                <a:cubicBezTo>
                  <a:pt x="25" y="2"/>
                  <a:pt x="30" y="0"/>
                  <a:pt x="35" y="0"/>
                </a:cubicBezTo>
                <a:cubicBezTo>
                  <a:pt x="36" y="0"/>
                  <a:pt x="38" y="0"/>
                  <a:pt x="39" y="1"/>
                </a:cubicBezTo>
                <a:cubicBezTo>
                  <a:pt x="41" y="2"/>
                  <a:pt x="42" y="3"/>
                  <a:pt x="44" y="5"/>
                </a:cubicBezTo>
                <a:cubicBezTo>
                  <a:pt x="50" y="9"/>
                  <a:pt x="53" y="12"/>
                  <a:pt x="55" y="16"/>
                </a:cubicBezTo>
                <a:cubicBezTo>
                  <a:pt x="55" y="17"/>
                  <a:pt x="55" y="18"/>
                  <a:pt x="55" y="19"/>
                </a:cubicBezTo>
                <a:cubicBezTo>
                  <a:pt x="55" y="24"/>
                  <a:pt x="53" y="32"/>
                  <a:pt x="47" y="43"/>
                </a:cubicBezTo>
                <a:cubicBezTo>
                  <a:pt x="42" y="54"/>
                  <a:pt x="37" y="63"/>
                  <a:pt x="31" y="71"/>
                </a:cubicBezTo>
                <a:cubicBezTo>
                  <a:pt x="34" y="70"/>
                  <a:pt x="37" y="69"/>
                  <a:pt x="41" y="67"/>
                </a:cubicBezTo>
                <a:cubicBezTo>
                  <a:pt x="41" y="67"/>
                  <a:pt x="42" y="67"/>
                  <a:pt x="43" y="66"/>
                </a:cubicBezTo>
                <a:cubicBezTo>
                  <a:pt x="44" y="65"/>
                  <a:pt x="44" y="65"/>
                  <a:pt x="45" y="65"/>
                </a:cubicBezTo>
                <a:cubicBezTo>
                  <a:pt x="47" y="66"/>
                  <a:pt x="49" y="68"/>
                  <a:pt x="52" y="71"/>
                </a:cubicBezTo>
                <a:cubicBezTo>
                  <a:pt x="55" y="75"/>
                  <a:pt x="57" y="78"/>
                  <a:pt x="57" y="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7552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3530D-E6A2-49C6-A6E0-A7D1D2A096BC}"/>
              </a:ext>
            </a:extLst>
          </p:cNvPr>
          <p:cNvSpPr>
            <a:spLocks noGrp="1"/>
          </p:cNvSpPr>
          <p:nvPr>
            <p:ph idx="4294967295"/>
          </p:nvPr>
        </p:nvSpPr>
        <p:spPr>
          <a:xfrm>
            <a:off x="450658" y="1686137"/>
            <a:ext cx="11269663" cy="481012"/>
          </a:xfrm>
        </p:spPr>
        <p:txBody>
          <a:bodyPr/>
          <a:lstStyle/>
          <a:p>
            <a:pPr marL="0" indent="0">
              <a:buNone/>
            </a:pPr>
            <a:r>
              <a:rPr lang="en-US" b="1" i="1"/>
              <a:t>If you do not yet have a COVID-19 Vaccine Provider account in VAOS:</a:t>
            </a:r>
            <a:endParaRPr lang="en-US"/>
          </a:p>
        </p:txBody>
      </p:sp>
      <p:sp>
        <p:nvSpPr>
          <p:cNvPr id="6" name="Content Placeholder 2">
            <a:extLst>
              <a:ext uri="{FF2B5EF4-FFF2-40B4-BE49-F238E27FC236}">
                <a16:creationId xmlns:a16="http://schemas.microsoft.com/office/drawing/2014/main" id="{9527D8B1-E298-477C-9AEC-9B819B15F4FB}"/>
              </a:ext>
            </a:extLst>
          </p:cNvPr>
          <p:cNvSpPr txBox="1">
            <a:spLocks/>
          </p:cNvSpPr>
          <p:nvPr/>
        </p:nvSpPr>
        <p:spPr>
          <a:xfrm>
            <a:off x="1901535" y="1996298"/>
            <a:ext cx="9766833" cy="487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a:solidFill>
                <a:schemeClr val="tx1"/>
              </a:solidFill>
            </a:endParaRPr>
          </a:p>
          <a:p>
            <a:pPr marL="457200" lvl="1" indent="0">
              <a:buFont typeface="Segoe UI" panose="020B0502040204020203" pitchFamily="34" charset="0"/>
              <a:buNone/>
            </a:pPr>
            <a:r>
              <a:rPr lang="en-US">
                <a:solidFill>
                  <a:schemeClr val="tx1"/>
                </a:solidFill>
              </a:rPr>
              <a:t>Once your account is ready, you will receive an encrypted email from</a:t>
            </a:r>
            <a:r>
              <a:rPr lang="en-US"/>
              <a:t> </a:t>
            </a:r>
            <a:r>
              <a:rPr lang="en-US" b="1">
                <a:hlinkClick r:id="rId3"/>
              </a:rPr>
              <a:t>IdentityManagement@hhsc.state.tx.us</a:t>
            </a:r>
            <a:r>
              <a:rPr lang="en-US" b="1"/>
              <a:t> </a:t>
            </a:r>
            <a:r>
              <a:rPr lang="en-US">
                <a:solidFill>
                  <a:schemeClr val="tx1"/>
                </a:solidFill>
              </a:rPr>
              <a:t>with your account information. </a:t>
            </a:r>
          </a:p>
          <a:p>
            <a:pPr marL="457200" lvl="1" indent="0">
              <a:buFont typeface="Segoe UI" panose="020B0502040204020203" pitchFamily="34" charset="0"/>
              <a:buNone/>
            </a:pPr>
            <a:endParaRPr lang="en-US" sz="1400">
              <a:solidFill>
                <a:schemeClr val="tx1"/>
              </a:solidFill>
            </a:endParaRPr>
          </a:p>
          <a:p>
            <a:pPr marL="457200" lvl="1" indent="0">
              <a:buFont typeface="Segoe UI" panose="020B0502040204020203" pitchFamily="34" charset="0"/>
              <a:buNone/>
            </a:pPr>
            <a:r>
              <a:rPr lang="en-US">
                <a:solidFill>
                  <a:schemeClr val="tx1"/>
                </a:solidFill>
              </a:rPr>
              <a:t>You will receive another email from </a:t>
            </a:r>
            <a:r>
              <a:rPr lang="en-US" b="1">
                <a:hlinkClick r:id="rId4"/>
              </a:rPr>
              <a:t>COVID19VacMgmt@dshs.Texas.gov</a:t>
            </a:r>
            <a:r>
              <a:rPr lang="en-US" b="1"/>
              <a:t> </a:t>
            </a:r>
            <a:r>
              <a:rPr lang="en-US">
                <a:solidFill>
                  <a:schemeClr val="tx1"/>
                </a:solidFill>
              </a:rPr>
              <a:t>with instructions on how to access your VAOS account.</a:t>
            </a:r>
          </a:p>
          <a:p>
            <a:pPr marL="457200" lvl="1" indent="0">
              <a:buFont typeface="Segoe UI" panose="020B0502040204020203" pitchFamily="34" charset="0"/>
              <a:buNone/>
            </a:pPr>
            <a:endParaRPr lang="en-US" sz="1400" b="1">
              <a:solidFill>
                <a:schemeClr val="tx1"/>
              </a:solidFill>
            </a:endParaRPr>
          </a:p>
          <a:p>
            <a:pPr marL="457200" lvl="1" indent="0">
              <a:buFont typeface="Segoe UI" panose="020B0502040204020203" pitchFamily="34" charset="0"/>
              <a:buNone/>
            </a:pPr>
            <a:endParaRPr lang="en-US" sz="1400">
              <a:solidFill>
                <a:schemeClr val="tx1"/>
              </a:solidFill>
            </a:endParaRPr>
          </a:p>
          <a:p>
            <a:pPr marL="457200" lvl="1" indent="0">
              <a:buFont typeface="Segoe UI" panose="020B0502040204020203" pitchFamily="34" charset="0"/>
              <a:buNone/>
            </a:pPr>
            <a:r>
              <a:rPr lang="en-US">
                <a:solidFill>
                  <a:schemeClr val="tx1"/>
                </a:solidFill>
              </a:rPr>
              <a:t>If possible, mark </a:t>
            </a:r>
            <a:r>
              <a:rPr lang="en-US" b="1">
                <a:hlinkClick r:id="rId5"/>
              </a:rPr>
              <a:t>noreply@salesforce.com</a:t>
            </a:r>
            <a:r>
              <a:rPr lang="en-US"/>
              <a:t> </a:t>
            </a:r>
            <a:r>
              <a:rPr lang="en-US">
                <a:solidFill>
                  <a:schemeClr val="tx1"/>
                </a:solidFill>
              </a:rPr>
              <a:t>as a safe-sender in your email system to avoid notifications about future allocations being sent to Spam.</a:t>
            </a:r>
          </a:p>
        </p:txBody>
      </p:sp>
      <p:sp>
        <p:nvSpPr>
          <p:cNvPr id="7" name="Freeform 5">
            <a:extLst>
              <a:ext uri="{FF2B5EF4-FFF2-40B4-BE49-F238E27FC236}">
                <a16:creationId xmlns:a16="http://schemas.microsoft.com/office/drawing/2014/main" id="{3A199825-F15D-4E64-8B88-6CEAA14F9DA2}"/>
              </a:ext>
            </a:extLst>
          </p:cNvPr>
          <p:cNvSpPr>
            <a:spLocks/>
          </p:cNvSpPr>
          <p:nvPr/>
        </p:nvSpPr>
        <p:spPr bwMode="auto">
          <a:xfrm>
            <a:off x="1799793" y="2376779"/>
            <a:ext cx="203484" cy="611449"/>
          </a:xfrm>
          <a:custGeom>
            <a:avLst/>
            <a:gdLst>
              <a:gd name="T0" fmla="*/ 31 w 31"/>
              <a:gd name="T1" fmla="*/ 86 h 93"/>
              <a:gd name="T2" fmla="*/ 30 w 31"/>
              <a:gd name="T3" fmla="*/ 91 h 93"/>
              <a:gd name="T4" fmla="*/ 26 w 31"/>
              <a:gd name="T5" fmla="*/ 93 h 93"/>
              <a:gd name="T6" fmla="*/ 17 w 31"/>
              <a:gd name="T7" fmla="*/ 88 h 93"/>
              <a:gd name="T8" fmla="*/ 10 w 31"/>
              <a:gd name="T9" fmla="*/ 82 h 93"/>
              <a:gd name="T10" fmla="*/ 11 w 31"/>
              <a:gd name="T11" fmla="*/ 80 h 93"/>
              <a:gd name="T12" fmla="*/ 11 w 31"/>
              <a:gd name="T13" fmla="*/ 79 h 93"/>
              <a:gd name="T14" fmla="*/ 11 w 31"/>
              <a:gd name="T15" fmla="*/ 34 h 93"/>
              <a:gd name="T16" fmla="*/ 6 w 31"/>
              <a:gd name="T17" fmla="*/ 30 h 93"/>
              <a:gd name="T18" fmla="*/ 0 w 31"/>
              <a:gd name="T19" fmla="*/ 27 h 93"/>
              <a:gd name="T20" fmla="*/ 0 w 31"/>
              <a:gd name="T21" fmla="*/ 24 h 93"/>
              <a:gd name="T22" fmla="*/ 2 w 31"/>
              <a:gd name="T23" fmla="*/ 19 h 93"/>
              <a:gd name="T24" fmla="*/ 6 w 31"/>
              <a:gd name="T25" fmla="*/ 13 h 93"/>
              <a:gd name="T26" fmla="*/ 9 w 31"/>
              <a:gd name="T27" fmla="*/ 5 h 93"/>
              <a:gd name="T28" fmla="*/ 15 w 31"/>
              <a:gd name="T29" fmla="*/ 0 h 93"/>
              <a:gd name="T30" fmla="*/ 24 w 31"/>
              <a:gd name="T31" fmla="*/ 3 h 93"/>
              <a:gd name="T32" fmla="*/ 29 w 31"/>
              <a:gd name="T33" fmla="*/ 10 h 93"/>
              <a:gd name="T34" fmla="*/ 29 w 31"/>
              <a:gd name="T35" fmla="*/ 81 h 93"/>
              <a:gd name="T36" fmla="*/ 30 w 31"/>
              <a:gd name="T37" fmla="*/ 83 h 93"/>
              <a:gd name="T38" fmla="*/ 31 w 31"/>
              <a:gd name="T39"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93">
                <a:moveTo>
                  <a:pt x="31" y="86"/>
                </a:moveTo>
                <a:cubicBezTo>
                  <a:pt x="31" y="88"/>
                  <a:pt x="31" y="90"/>
                  <a:pt x="30" y="91"/>
                </a:cubicBezTo>
                <a:cubicBezTo>
                  <a:pt x="29" y="92"/>
                  <a:pt x="27" y="93"/>
                  <a:pt x="26" y="93"/>
                </a:cubicBezTo>
                <a:cubicBezTo>
                  <a:pt x="24" y="93"/>
                  <a:pt x="22" y="91"/>
                  <a:pt x="17" y="88"/>
                </a:cubicBezTo>
                <a:cubicBezTo>
                  <a:pt x="13" y="86"/>
                  <a:pt x="11" y="83"/>
                  <a:pt x="10" y="82"/>
                </a:cubicBezTo>
                <a:cubicBezTo>
                  <a:pt x="10" y="82"/>
                  <a:pt x="11" y="81"/>
                  <a:pt x="11" y="80"/>
                </a:cubicBezTo>
                <a:cubicBezTo>
                  <a:pt x="11" y="80"/>
                  <a:pt x="11" y="79"/>
                  <a:pt x="11" y="79"/>
                </a:cubicBezTo>
                <a:cubicBezTo>
                  <a:pt x="11" y="34"/>
                  <a:pt x="11" y="34"/>
                  <a:pt x="11" y="34"/>
                </a:cubicBezTo>
                <a:cubicBezTo>
                  <a:pt x="11" y="32"/>
                  <a:pt x="10" y="31"/>
                  <a:pt x="6" y="30"/>
                </a:cubicBezTo>
                <a:cubicBezTo>
                  <a:pt x="3" y="29"/>
                  <a:pt x="1" y="28"/>
                  <a:pt x="0" y="27"/>
                </a:cubicBezTo>
                <a:cubicBezTo>
                  <a:pt x="0" y="26"/>
                  <a:pt x="0" y="25"/>
                  <a:pt x="0" y="24"/>
                </a:cubicBezTo>
                <a:cubicBezTo>
                  <a:pt x="0" y="23"/>
                  <a:pt x="1" y="21"/>
                  <a:pt x="2" y="19"/>
                </a:cubicBezTo>
                <a:cubicBezTo>
                  <a:pt x="4" y="16"/>
                  <a:pt x="6" y="14"/>
                  <a:pt x="6" y="13"/>
                </a:cubicBezTo>
                <a:cubicBezTo>
                  <a:pt x="7" y="10"/>
                  <a:pt x="8" y="8"/>
                  <a:pt x="9" y="5"/>
                </a:cubicBezTo>
                <a:cubicBezTo>
                  <a:pt x="10" y="2"/>
                  <a:pt x="12" y="0"/>
                  <a:pt x="15" y="0"/>
                </a:cubicBezTo>
                <a:cubicBezTo>
                  <a:pt x="18" y="0"/>
                  <a:pt x="21" y="1"/>
                  <a:pt x="24" y="3"/>
                </a:cubicBezTo>
                <a:cubicBezTo>
                  <a:pt x="28" y="5"/>
                  <a:pt x="29" y="7"/>
                  <a:pt x="29" y="10"/>
                </a:cubicBezTo>
                <a:cubicBezTo>
                  <a:pt x="29" y="81"/>
                  <a:pt x="29" y="81"/>
                  <a:pt x="29" y="81"/>
                </a:cubicBezTo>
                <a:cubicBezTo>
                  <a:pt x="29" y="81"/>
                  <a:pt x="30" y="82"/>
                  <a:pt x="30" y="83"/>
                </a:cubicBezTo>
                <a:cubicBezTo>
                  <a:pt x="31" y="85"/>
                  <a:pt x="31" y="86"/>
                  <a:pt x="31" y="8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6ACE9503-6AA1-4933-B0E9-150C70B1D323}"/>
              </a:ext>
            </a:extLst>
          </p:cNvPr>
          <p:cNvSpPr>
            <a:spLocks/>
          </p:cNvSpPr>
          <p:nvPr/>
        </p:nvSpPr>
        <p:spPr bwMode="auto">
          <a:xfrm>
            <a:off x="1719936" y="3354723"/>
            <a:ext cx="363199" cy="611449"/>
          </a:xfrm>
          <a:custGeom>
            <a:avLst/>
            <a:gdLst>
              <a:gd name="T0" fmla="*/ 57 w 57"/>
              <a:gd name="T1" fmla="*/ 79 h 96"/>
              <a:gd name="T2" fmla="*/ 53 w 57"/>
              <a:gd name="T3" fmla="*/ 83 h 96"/>
              <a:gd name="T4" fmla="*/ 49 w 57"/>
              <a:gd name="T5" fmla="*/ 84 h 96"/>
              <a:gd name="T6" fmla="*/ 37 w 57"/>
              <a:gd name="T7" fmla="*/ 87 h 96"/>
              <a:gd name="T8" fmla="*/ 20 w 57"/>
              <a:gd name="T9" fmla="*/ 93 h 96"/>
              <a:gd name="T10" fmla="*/ 17 w 57"/>
              <a:gd name="T11" fmla="*/ 95 h 96"/>
              <a:gd name="T12" fmla="*/ 16 w 57"/>
              <a:gd name="T13" fmla="*/ 96 h 96"/>
              <a:gd name="T14" fmla="*/ 6 w 57"/>
              <a:gd name="T15" fmla="*/ 90 h 96"/>
              <a:gd name="T16" fmla="*/ 2 w 57"/>
              <a:gd name="T17" fmla="*/ 88 h 96"/>
              <a:gd name="T18" fmla="*/ 0 w 57"/>
              <a:gd name="T19" fmla="*/ 84 h 96"/>
              <a:gd name="T20" fmla="*/ 9 w 57"/>
              <a:gd name="T21" fmla="*/ 70 h 96"/>
              <a:gd name="T22" fmla="*/ 27 w 57"/>
              <a:gd name="T23" fmla="*/ 43 h 96"/>
              <a:gd name="T24" fmla="*/ 37 w 57"/>
              <a:gd name="T25" fmla="*/ 16 h 96"/>
              <a:gd name="T26" fmla="*/ 21 w 57"/>
              <a:gd name="T27" fmla="*/ 31 h 96"/>
              <a:gd name="T28" fmla="*/ 20 w 57"/>
              <a:gd name="T29" fmla="*/ 33 h 96"/>
              <a:gd name="T30" fmla="*/ 19 w 57"/>
              <a:gd name="T31" fmla="*/ 35 h 96"/>
              <a:gd name="T32" fmla="*/ 16 w 57"/>
              <a:gd name="T33" fmla="*/ 36 h 96"/>
              <a:gd name="T34" fmla="*/ 8 w 57"/>
              <a:gd name="T35" fmla="*/ 33 h 96"/>
              <a:gd name="T36" fmla="*/ 3 w 57"/>
              <a:gd name="T37" fmla="*/ 31 h 96"/>
              <a:gd name="T38" fmla="*/ 1 w 57"/>
              <a:gd name="T39" fmla="*/ 28 h 96"/>
              <a:gd name="T40" fmla="*/ 6 w 57"/>
              <a:gd name="T41" fmla="*/ 19 h 96"/>
              <a:gd name="T42" fmla="*/ 19 w 57"/>
              <a:gd name="T43" fmla="*/ 6 h 96"/>
              <a:gd name="T44" fmla="*/ 35 w 57"/>
              <a:gd name="T45" fmla="*/ 0 h 96"/>
              <a:gd name="T46" fmla="*/ 39 w 57"/>
              <a:gd name="T47" fmla="*/ 1 h 96"/>
              <a:gd name="T48" fmla="*/ 44 w 57"/>
              <a:gd name="T49" fmla="*/ 5 h 96"/>
              <a:gd name="T50" fmla="*/ 55 w 57"/>
              <a:gd name="T51" fmla="*/ 16 h 96"/>
              <a:gd name="T52" fmla="*/ 55 w 57"/>
              <a:gd name="T53" fmla="*/ 19 h 96"/>
              <a:gd name="T54" fmla="*/ 47 w 57"/>
              <a:gd name="T55" fmla="*/ 43 h 96"/>
              <a:gd name="T56" fmla="*/ 31 w 57"/>
              <a:gd name="T57" fmla="*/ 71 h 96"/>
              <a:gd name="T58" fmla="*/ 41 w 57"/>
              <a:gd name="T59" fmla="*/ 67 h 96"/>
              <a:gd name="T60" fmla="*/ 43 w 57"/>
              <a:gd name="T61" fmla="*/ 66 h 96"/>
              <a:gd name="T62" fmla="*/ 45 w 57"/>
              <a:gd name="T63" fmla="*/ 65 h 96"/>
              <a:gd name="T64" fmla="*/ 52 w 57"/>
              <a:gd name="T65" fmla="*/ 71 h 96"/>
              <a:gd name="T66" fmla="*/ 57 w 57"/>
              <a:gd name="T6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96">
                <a:moveTo>
                  <a:pt x="57" y="79"/>
                </a:moveTo>
                <a:cubicBezTo>
                  <a:pt x="57" y="81"/>
                  <a:pt x="56" y="83"/>
                  <a:pt x="53" y="83"/>
                </a:cubicBezTo>
                <a:cubicBezTo>
                  <a:pt x="52" y="83"/>
                  <a:pt x="51" y="83"/>
                  <a:pt x="49" y="84"/>
                </a:cubicBezTo>
                <a:cubicBezTo>
                  <a:pt x="48" y="84"/>
                  <a:pt x="44" y="85"/>
                  <a:pt x="37" y="87"/>
                </a:cubicBezTo>
                <a:cubicBezTo>
                  <a:pt x="29" y="89"/>
                  <a:pt x="24" y="91"/>
                  <a:pt x="20" y="93"/>
                </a:cubicBezTo>
                <a:cubicBezTo>
                  <a:pt x="19" y="93"/>
                  <a:pt x="18" y="94"/>
                  <a:pt x="17" y="95"/>
                </a:cubicBezTo>
                <a:cubicBezTo>
                  <a:pt x="16" y="95"/>
                  <a:pt x="16" y="96"/>
                  <a:pt x="16" y="96"/>
                </a:cubicBezTo>
                <a:cubicBezTo>
                  <a:pt x="14" y="96"/>
                  <a:pt x="11" y="94"/>
                  <a:pt x="6" y="90"/>
                </a:cubicBezTo>
                <a:cubicBezTo>
                  <a:pt x="5" y="89"/>
                  <a:pt x="3" y="89"/>
                  <a:pt x="2" y="88"/>
                </a:cubicBezTo>
                <a:cubicBezTo>
                  <a:pt x="1" y="87"/>
                  <a:pt x="0" y="85"/>
                  <a:pt x="0" y="84"/>
                </a:cubicBezTo>
                <a:cubicBezTo>
                  <a:pt x="0" y="83"/>
                  <a:pt x="3" y="79"/>
                  <a:pt x="9" y="70"/>
                </a:cubicBezTo>
                <a:cubicBezTo>
                  <a:pt x="17" y="59"/>
                  <a:pt x="23" y="50"/>
                  <a:pt x="27" y="43"/>
                </a:cubicBezTo>
                <a:cubicBezTo>
                  <a:pt x="33" y="31"/>
                  <a:pt x="37" y="22"/>
                  <a:pt x="37" y="16"/>
                </a:cubicBezTo>
                <a:cubicBezTo>
                  <a:pt x="32" y="18"/>
                  <a:pt x="26" y="23"/>
                  <a:pt x="21" y="31"/>
                </a:cubicBezTo>
                <a:cubicBezTo>
                  <a:pt x="20" y="31"/>
                  <a:pt x="20" y="32"/>
                  <a:pt x="20" y="33"/>
                </a:cubicBezTo>
                <a:cubicBezTo>
                  <a:pt x="20" y="34"/>
                  <a:pt x="19" y="35"/>
                  <a:pt x="19" y="35"/>
                </a:cubicBezTo>
                <a:cubicBezTo>
                  <a:pt x="18" y="36"/>
                  <a:pt x="17" y="36"/>
                  <a:pt x="16" y="36"/>
                </a:cubicBezTo>
                <a:cubicBezTo>
                  <a:pt x="14" y="36"/>
                  <a:pt x="11" y="35"/>
                  <a:pt x="8" y="33"/>
                </a:cubicBezTo>
                <a:cubicBezTo>
                  <a:pt x="6" y="32"/>
                  <a:pt x="5" y="31"/>
                  <a:pt x="3" y="31"/>
                </a:cubicBezTo>
                <a:cubicBezTo>
                  <a:pt x="2" y="30"/>
                  <a:pt x="1" y="29"/>
                  <a:pt x="1" y="28"/>
                </a:cubicBezTo>
                <a:cubicBezTo>
                  <a:pt x="0" y="27"/>
                  <a:pt x="2" y="23"/>
                  <a:pt x="6" y="19"/>
                </a:cubicBezTo>
                <a:cubicBezTo>
                  <a:pt x="10" y="14"/>
                  <a:pt x="14" y="10"/>
                  <a:pt x="19" y="6"/>
                </a:cubicBezTo>
                <a:cubicBezTo>
                  <a:pt x="25" y="2"/>
                  <a:pt x="30" y="0"/>
                  <a:pt x="35" y="0"/>
                </a:cubicBezTo>
                <a:cubicBezTo>
                  <a:pt x="36" y="0"/>
                  <a:pt x="38" y="0"/>
                  <a:pt x="39" y="1"/>
                </a:cubicBezTo>
                <a:cubicBezTo>
                  <a:pt x="41" y="2"/>
                  <a:pt x="42" y="3"/>
                  <a:pt x="44" y="5"/>
                </a:cubicBezTo>
                <a:cubicBezTo>
                  <a:pt x="50" y="9"/>
                  <a:pt x="53" y="12"/>
                  <a:pt x="55" y="16"/>
                </a:cubicBezTo>
                <a:cubicBezTo>
                  <a:pt x="55" y="17"/>
                  <a:pt x="55" y="18"/>
                  <a:pt x="55" y="19"/>
                </a:cubicBezTo>
                <a:cubicBezTo>
                  <a:pt x="55" y="24"/>
                  <a:pt x="53" y="32"/>
                  <a:pt x="47" y="43"/>
                </a:cubicBezTo>
                <a:cubicBezTo>
                  <a:pt x="42" y="54"/>
                  <a:pt x="37" y="63"/>
                  <a:pt x="31" y="71"/>
                </a:cubicBezTo>
                <a:cubicBezTo>
                  <a:pt x="34" y="70"/>
                  <a:pt x="37" y="69"/>
                  <a:pt x="41" y="67"/>
                </a:cubicBezTo>
                <a:cubicBezTo>
                  <a:pt x="41" y="67"/>
                  <a:pt x="42" y="67"/>
                  <a:pt x="43" y="66"/>
                </a:cubicBezTo>
                <a:cubicBezTo>
                  <a:pt x="44" y="65"/>
                  <a:pt x="44" y="65"/>
                  <a:pt x="45" y="65"/>
                </a:cubicBezTo>
                <a:cubicBezTo>
                  <a:pt x="47" y="66"/>
                  <a:pt x="49" y="68"/>
                  <a:pt x="52" y="71"/>
                </a:cubicBezTo>
                <a:cubicBezTo>
                  <a:pt x="55" y="75"/>
                  <a:pt x="57" y="78"/>
                  <a:pt x="57" y="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E7EA062-DA31-4833-87D2-EE7366D143EA}"/>
              </a:ext>
            </a:extLst>
          </p:cNvPr>
          <p:cNvSpPr>
            <a:spLocks/>
          </p:cNvSpPr>
          <p:nvPr/>
        </p:nvSpPr>
        <p:spPr bwMode="auto">
          <a:xfrm>
            <a:off x="1719936" y="4392600"/>
            <a:ext cx="363199" cy="658753"/>
          </a:xfrm>
          <a:custGeom>
            <a:avLst/>
            <a:gdLst>
              <a:gd name="T0" fmla="*/ 52 w 53"/>
              <a:gd name="T1" fmla="*/ 24 h 96"/>
              <a:gd name="T2" fmla="*/ 42 w 53"/>
              <a:gd name="T3" fmla="*/ 42 h 96"/>
              <a:gd name="T4" fmla="*/ 53 w 53"/>
              <a:gd name="T5" fmla="*/ 62 h 96"/>
              <a:gd name="T6" fmla="*/ 43 w 53"/>
              <a:gd name="T7" fmla="*/ 85 h 96"/>
              <a:gd name="T8" fmla="*/ 25 w 53"/>
              <a:gd name="T9" fmla="*/ 96 h 96"/>
              <a:gd name="T10" fmla="*/ 11 w 53"/>
              <a:gd name="T11" fmla="*/ 87 h 96"/>
              <a:gd name="T12" fmla="*/ 0 w 53"/>
              <a:gd name="T13" fmla="*/ 77 h 96"/>
              <a:gd name="T14" fmla="*/ 3 w 53"/>
              <a:gd name="T15" fmla="*/ 72 h 96"/>
              <a:gd name="T16" fmla="*/ 7 w 53"/>
              <a:gd name="T17" fmla="*/ 71 h 96"/>
              <a:gd name="T18" fmla="*/ 12 w 53"/>
              <a:gd name="T19" fmla="*/ 74 h 96"/>
              <a:gd name="T20" fmla="*/ 18 w 53"/>
              <a:gd name="T21" fmla="*/ 79 h 96"/>
              <a:gd name="T22" fmla="*/ 30 w 53"/>
              <a:gd name="T23" fmla="*/ 70 h 96"/>
              <a:gd name="T24" fmla="*/ 37 w 53"/>
              <a:gd name="T25" fmla="*/ 56 h 96"/>
              <a:gd name="T26" fmla="*/ 35 w 53"/>
              <a:gd name="T27" fmla="*/ 54 h 96"/>
              <a:gd name="T28" fmla="*/ 31 w 53"/>
              <a:gd name="T29" fmla="*/ 56 h 96"/>
              <a:gd name="T30" fmla="*/ 27 w 53"/>
              <a:gd name="T31" fmla="*/ 58 h 96"/>
              <a:gd name="T32" fmla="*/ 24 w 53"/>
              <a:gd name="T33" fmla="*/ 59 h 96"/>
              <a:gd name="T34" fmla="*/ 18 w 53"/>
              <a:gd name="T35" fmla="*/ 56 h 96"/>
              <a:gd name="T36" fmla="*/ 12 w 53"/>
              <a:gd name="T37" fmla="*/ 49 h 96"/>
              <a:gd name="T38" fmla="*/ 11 w 53"/>
              <a:gd name="T39" fmla="*/ 48 h 96"/>
              <a:gd name="T40" fmla="*/ 14 w 53"/>
              <a:gd name="T41" fmla="*/ 43 h 96"/>
              <a:gd name="T42" fmla="*/ 24 w 53"/>
              <a:gd name="T43" fmla="*/ 36 h 96"/>
              <a:gd name="T44" fmla="*/ 34 w 53"/>
              <a:gd name="T45" fmla="*/ 17 h 96"/>
              <a:gd name="T46" fmla="*/ 25 w 53"/>
              <a:gd name="T47" fmla="*/ 25 h 96"/>
              <a:gd name="T48" fmla="*/ 18 w 53"/>
              <a:gd name="T49" fmla="*/ 33 h 96"/>
              <a:gd name="T50" fmla="*/ 10 w 53"/>
              <a:gd name="T51" fmla="*/ 30 h 96"/>
              <a:gd name="T52" fmla="*/ 3 w 53"/>
              <a:gd name="T53" fmla="*/ 24 h 96"/>
              <a:gd name="T54" fmla="*/ 3 w 53"/>
              <a:gd name="T55" fmla="*/ 23 h 96"/>
              <a:gd name="T56" fmla="*/ 6 w 53"/>
              <a:gd name="T57" fmla="*/ 18 h 96"/>
              <a:gd name="T58" fmla="*/ 18 w 53"/>
              <a:gd name="T59" fmla="*/ 6 h 96"/>
              <a:gd name="T60" fmla="*/ 31 w 53"/>
              <a:gd name="T61" fmla="*/ 0 h 96"/>
              <a:gd name="T62" fmla="*/ 45 w 53"/>
              <a:gd name="T63" fmla="*/ 9 h 96"/>
              <a:gd name="T64" fmla="*/ 52 w 53"/>
              <a:gd name="T65"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96">
                <a:moveTo>
                  <a:pt x="52" y="24"/>
                </a:moveTo>
                <a:cubicBezTo>
                  <a:pt x="52" y="29"/>
                  <a:pt x="48" y="35"/>
                  <a:pt x="42" y="42"/>
                </a:cubicBezTo>
                <a:cubicBezTo>
                  <a:pt x="50" y="48"/>
                  <a:pt x="53" y="55"/>
                  <a:pt x="53" y="62"/>
                </a:cubicBezTo>
                <a:cubicBezTo>
                  <a:pt x="53" y="70"/>
                  <a:pt x="50" y="78"/>
                  <a:pt x="43" y="85"/>
                </a:cubicBezTo>
                <a:cubicBezTo>
                  <a:pt x="36" y="92"/>
                  <a:pt x="30" y="95"/>
                  <a:pt x="25" y="96"/>
                </a:cubicBezTo>
                <a:cubicBezTo>
                  <a:pt x="22" y="96"/>
                  <a:pt x="18" y="93"/>
                  <a:pt x="11" y="87"/>
                </a:cubicBezTo>
                <a:cubicBezTo>
                  <a:pt x="4" y="82"/>
                  <a:pt x="0" y="78"/>
                  <a:pt x="0" y="77"/>
                </a:cubicBezTo>
                <a:cubicBezTo>
                  <a:pt x="0" y="75"/>
                  <a:pt x="1" y="74"/>
                  <a:pt x="3" y="72"/>
                </a:cubicBezTo>
                <a:cubicBezTo>
                  <a:pt x="4" y="71"/>
                  <a:pt x="6" y="70"/>
                  <a:pt x="7" y="71"/>
                </a:cubicBezTo>
                <a:cubicBezTo>
                  <a:pt x="8" y="71"/>
                  <a:pt x="10" y="72"/>
                  <a:pt x="12" y="74"/>
                </a:cubicBezTo>
                <a:cubicBezTo>
                  <a:pt x="14" y="77"/>
                  <a:pt x="16" y="79"/>
                  <a:pt x="18" y="79"/>
                </a:cubicBezTo>
                <a:cubicBezTo>
                  <a:pt x="21" y="80"/>
                  <a:pt x="25" y="77"/>
                  <a:pt x="30" y="70"/>
                </a:cubicBezTo>
                <a:cubicBezTo>
                  <a:pt x="35" y="64"/>
                  <a:pt x="37" y="59"/>
                  <a:pt x="37" y="56"/>
                </a:cubicBezTo>
                <a:cubicBezTo>
                  <a:pt x="37" y="55"/>
                  <a:pt x="36" y="54"/>
                  <a:pt x="35" y="54"/>
                </a:cubicBezTo>
                <a:cubicBezTo>
                  <a:pt x="34" y="54"/>
                  <a:pt x="32" y="55"/>
                  <a:pt x="31" y="56"/>
                </a:cubicBezTo>
                <a:cubicBezTo>
                  <a:pt x="29" y="57"/>
                  <a:pt x="28" y="58"/>
                  <a:pt x="27" y="58"/>
                </a:cubicBezTo>
                <a:cubicBezTo>
                  <a:pt x="26" y="59"/>
                  <a:pt x="25" y="60"/>
                  <a:pt x="24" y="59"/>
                </a:cubicBezTo>
                <a:cubicBezTo>
                  <a:pt x="23" y="59"/>
                  <a:pt x="21" y="58"/>
                  <a:pt x="18" y="56"/>
                </a:cubicBezTo>
                <a:cubicBezTo>
                  <a:pt x="15" y="54"/>
                  <a:pt x="13" y="52"/>
                  <a:pt x="12" y="49"/>
                </a:cubicBezTo>
                <a:cubicBezTo>
                  <a:pt x="11" y="49"/>
                  <a:pt x="11" y="48"/>
                  <a:pt x="11" y="48"/>
                </a:cubicBezTo>
                <a:cubicBezTo>
                  <a:pt x="11" y="46"/>
                  <a:pt x="12" y="44"/>
                  <a:pt x="14" y="43"/>
                </a:cubicBezTo>
                <a:cubicBezTo>
                  <a:pt x="17" y="42"/>
                  <a:pt x="20" y="40"/>
                  <a:pt x="24" y="36"/>
                </a:cubicBezTo>
                <a:cubicBezTo>
                  <a:pt x="29" y="30"/>
                  <a:pt x="33" y="24"/>
                  <a:pt x="34" y="17"/>
                </a:cubicBezTo>
                <a:cubicBezTo>
                  <a:pt x="31" y="18"/>
                  <a:pt x="28" y="21"/>
                  <a:pt x="25" y="25"/>
                </a:cubicBezTo>
                <a:cubicBezTo>
                  <a:pt x="21" y="30"/>
                  <a:pt x="19" y="33"/>
                  <a:pt x="18" y="33"/>
                </a:cubicBezTo>
                <a:cubicBezTo>
                  <a:pt x="17" y="33"/>
                  <a:pt x="14" y="32"/>
                  <a:pt x="10" y="30"/>
                </a:cubicBezTo>
                <a:cubicBezTo>
                  <a:pt x="7" y="28"/>
                  <a:pt x="4" y="26"/>
                  <a:pt x="3" y="24"/>
                </a:cubicBezTo>
                <a:cubicBezTo>
                  <a:pt x="3" y="24"/>
                  <a:pt x="3" y="24"/>
                  <a:pt x="3" y="23"/>
                </a:cubicBezTo>
                <a:cubicBezTo>
                  <a:pt x="3" y="22"/>
                  <a:pt x="4" y="21"/>
                  <a:pt x="6" y="18"/>
                </a:cubicBezTo>
                <a:cubicBezTo>
                  <a:pt x="11" y="12"/>
                  <a:pt x="15" y="8"/>
                  <a:pt x="18" y="6"/>
                </a:cubicBezTo>
                <a:cubicBezTo>
                  <a:pt x="22" y="2"/>
                  <a:pt x="27" y="0"/>
                  <a:pt x="31" y="0"/>
                </a:cubicBezTo>
                <a:cubicBezTo>
                  <a:pt x="36" y="0"/>
                  <a:pt x="40" y="3"/>
                  <a:pt x="45" y="9"/>
                </a:cubicBezTo>
                <a:cubicBezTo>
                  <a:pt x="50" y="14"/>
                  <a:pt x="53" y="19"/>
                  <a:pt x="52"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itle 1">
            <a:extLst>
              <a:ext uri="{FF2B5EF4-FFF2-40B4-BE49-F238E27FC236}">
                <a16:creationId xmlns:a16="http://schemas.microsoft.com/office/drawing/2014/main" id="{69D4DFED-EC3B-4082-88C9-EBADDEA99C09}"/>
              </a:ext>
            </a:extLst>
          </p:cNvPr>
          <p:cNvSpPr>
            <a:spLocks noGrp="1"/>
          </p:cNvSpPr>
          <p:nvPr>
            <p:ph type="title"/>
          </p:nvPr>
        </p:nvSpPr>
        <p:spPr>
          <a:xfrm>
            <a:off x="0" y="201298"/>
            <a:ext cx="10515600" cy="1325563"/>
          </a:xfrm>
        </p:spPr>
        <p:txBody>
          <a:bodyPr>
            <a:normAutofit/>
          </a:bodyPr>
          <a:lstStyle/>
          <a:p>
            <a:r>
              <a:rPr lang="en-US" sz="4000"/>
              <a:t>COVID-19 Vaccine Provider Updates</a:t>
            </a:r>
          </a:p>
        </p:txBody>
      </p:sp>
    </p:spTree>
    <p:extLst>
      <p:ext uri="{BB962C8B-B14F-4D97-AF65-F5344CB8AC3E}">
        <p14:creationId xmlns:p14="http://schemas.microsoft.com/office/powerpoint/2010/main" val="328267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8A3C-ED62-4847-B273-9077B7AC3CE8}"/>
              </a:ext>
            </a:extLst>
          </p:cNvPr>
          <p:cNvSpPr>
            <a:spLocks noGrp="1"/>
          </p:cNvSpPr>
          <p:nvPr>
            <p:ph type="title"/>
          </p:nvPr>
        </p:nvSpPr>
        <p:spPr>
          <a:xfrm>
            <a:off x="838200" y="200936"/>
            <a:ext cx="10515600" cy="1325563"/>
          </a:xfrm>
        </p:spPr>
        <p:txBody>
          <a:bodyPr/>
          <a:lstStyle/>
          <a:p>
            <a:r>
              <a:rPr lang="en-US"/>
              <a:t>Logging into VAOS</a:t>
            </a:r>
          </a:p>
        </p:txBody>
      </p:sp>
      <p:sp>
        <p:nvSpPr>
          <p:cNvPr id="3" name="Content Placeholder 2">
            <a:extLst>
              <a:ext uri="{FF2B5EF4-FFF2-40B4-BE49-F238E27FC236}">
                <a16:creationId xmlns:a16="http://schemas.microsoft.com/office/drawing/2014/main" id="{D582A89C-597C-43ED-8403-5D617B5953A4}"/>
              </a:ext>
            </a:extLst>
          </p:cNvPr>
          <p:cNvSpPr>
            <a:spLocks noGrp="1"/>
          </p:cNvSpPr>
          <p:nvPr>
            <p:ph idx="4294967295"/>
          </p:nvPr>
        </p:nvSpPr>
        <p:spPr>
          <a:xfrm>
            <a:off x="523631" y="1694639"/>
            <a:ext cx="6607175" cy="922338"/>
          </a:xfrm>
        </p:spPr>
        <p:txBody>
          <a:bodyPr/>
          <a:lstStyle/>
          <a:p>
            <a:pPr marL="0" indent="0">
              <a:buNone/>
            </a:pPr>
            <a:r>
              <a:rPr lang="en-US">
                <a:ea typeface="Times New Roman" panose="02020603050405020304" pitchFamily="18" charset="0"/>
              </a:rPr>
              <a:t>To log into your VAOS account, go to </a:t>
            </a:r>
            <a:r>
              <a:rPr lang="en-US" b="1">
                <a:ea typeface="Times New Roman" panose="02020603050405020304" pitchFamily="18" charset="0"/>
                <a:hlinkClick r:id="rId3"/>
              </a:rPr>
              <a:t>https://texasvaccines.dshs.Texas.gov</a:t>
            </a:r>
            <a:r>
              <a:rPr lang="en-US" b="1">
                <a:ea typeface="Times New Roman" panose="02020603050405020304" pitchFamily="18" charset="0"/>
              </a:rPr>
              <a:t> </a:t>
            </a:r>
          </a:p>
          <a:p>
            <a:endParaRPr lang="en-US"/>
          </a:p>
        </p:txBody>
      </p:sp>
      <p:grpSp>
        <p:nvGrpSpPr>
          <p:cNvPr id="9" name="Group 8">
            <a:extLst>
              <a:ext uri="{FF2B5EF4-FFF2-40B4-BE49-F238E27FC236}">
                <a16:creationId xmlns:a16="http://schemas.microsoft.com/office/drawing/2014/main" id="{29362640-6A9B-4B9A-840B-BDDDFCE72479}"/>
              </a:ext>
            </a:extLst>
          </p:cNvPr>
          <p:cNvGrpSpPr/>
          <p:nvPr/>
        </p:nvGrpSpPr>
        <p:grpSpPr>
          <a:xfrm>
            <a:off x="523631" y="2616977"/>
            <a:ext cx="6997259" cy="2293278"/>
            <a:chOff x="4312008" y="888273"/>
            <a:chExt cx="6997259" cy="2293278"/>
          </a:xfrm>
        </p:grpSpPr>
        <p:pic>
          <p:nvPicPr>
            <p:cNvPr id="6" name="Picture 5">
              <a:extLst>
                <a:ext uri="{FF2B5EF4-FFF2-40B4-BE49-F238E27FC236}">
                  <a16:creationId xmlns:a16="http://schemas.microsoft.com/office/drawing/2014/main" id="{34CCDF28-5967-4566-A7B0-BA798656316F}"/>
                </a:ext>
              </a:extLst>
            </p:cNvPr>
            <p:cNvPicPr>
              <a:picLocks noChangeAspect="1"/>
            </p:cNvPicPr>
            <p:nvPr/>
          </p:nvPicPr>
          <p:blipFill>
            <a:blip r:embed="rId4"/>
            <a:stretch>
              <a:fillRect/>
            </a:stretch>
          </p:blipFill>
          <p:spPr>
            <a:xfrm>
              <a:off x="4312008" y="888273"/>
              <a:ext cx="6997259" cy="229327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6C5A227-DC76-4F8E-B8EF-51FA26474CE7}"/>
                </a:ext>
              </a:extLst>
            </p:cNvPr>
            <p:cNvSpPr/>
            <p:nvPr/>
          </p:nvSpPr>
          <p:spPr>
            <a:xfrm>
              <a:off x="9303028" y="1335448"/>
              <a:ext cx="1675937" cy="8155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1">
            <a:extLst>
              <a:ext uri="{FF2B5EF4-FFF2-40B4-BE49-F238E27FC236}">
                <a16:creationId xmlns:a16="http://schemas.microsoft.com/office/drawing/2014/main" id="{59F45D1F-499D-4E9E-AD32-FE3EF6B6C1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691" y="4046763"/>
            <a:ext cx="4283823" cy="2513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92E25AB-F18C-40E1-95D8-62A9E517BD5A}"/>
              </a:ext>
            </a:extLst>
          </p:cNvPr>
          <p:cNvSpPr txBox="1"/>
          <p:nvPr/>
        </p:nvSpPr>
        <p:spPr>
          <a:xfrm>
            <a:off x="7668691" y="3064152"/>
            <a:ext cx="2636322" cy="646331"/>
          </a:xfrm>
          <a:prstGeom prst="rect">
            <a:avLst/>
          </a:prstGeom>
          <a:noFill/>
        </p:spPr>
        <p:txBody>
          <a:bodyPr wrap="square" rtlCol="0">
            <a:spAutoFit/>
          </a:bodyPr>
          <a:lstStyle/>
          <a:p>
            <a:r>
              <a:rPr lang="en-US" i="1"/>
              <a:t>Input your username and password</a:t>
            </a:r>
          </a:p>
        </p:txBody>
      </p:sp>
      <p:sp>
        <p:nvSpPr>
          <p:cNvPr id="11" name="TextBox 10">
            <a:extLst>
              <a:ext uri="{FF2B5EF4-FFF2-40B4-BE49-F238E27FC236}">
                <a16:creationId xmlns:a16="http://schemas.microsoft.com/office/drawing/2014/main" id="{6FC81B3F-1F48-4B97-8EE7-1242564E0B44}"/>
              </a:ext>
            </a:extLst>
          </p:cNvPr>
          <p:cNvSpPr txBox="1"/>
          <p:nvPr/>
        </p:nvSpPr>
        <p:spPr>
          <a:xfrm>
            <a:off x="4022261" y="5359902"/>
            <a:ext cx="3562116" cy="1200329"/>
          </a:xfrm>
          <a:prstGeom prst="rect">
            <a:avLst/>
          </a:prstGeom>
          <a:noFill/>
        </p:spPr>
        <p:txBody>
          <a:bodyPr wrap="square" rtlCol="0">
            <a:spAutoFit/>
          </a:bodyPr>
          <a:lstStyle/>
          <a:p>
            <a:pPr algn="r"/>
            <a:r>
              <a:rPr lang="en-US"/>
              <a:t>You will be brought to the VAOS Homepage, where you can navigate the Accounts, Vaccine Loss, and Dashboard views.</a:t>
            </a:r>
          </a:p>
        </p:txBody>
      </p:sp>
    </p:spTree>
    <p:extLst>
      <p:ext uri="{BB962C8B-B14F-4D97-AF65-F5344CB8AC3E}">
        <p14:creationId xmlns:p14="http://schemas.microsoft.com/office/powerpoint/2010/main" val="358506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CE1-9804-4DB4-9A61-F5DA39863E98}"/>
              </a:ext>
            </a:extLst>
          </p:cNvPr>
          <p:cNvSpPr>
            <a:spLocks noGrp="1"/>
          </p:cNvSpPr>
          <p:nvPr>
            <p:ph type="title"/>
          </p:nvPr>
        </p:nvSpPr>
        <p:spPr/>
        <p:txBody>
          <a:bodyPr/>
          <a:lstStyle/>
          <a:p>
            <a:r>
              <a:rPr lang="en-US"/>
              <a:t>VAOS Tips &amp; Tricks</a:t>
            </a:r>
          </a:p>
        </p:txBody>
      </p:sp>
      <p:sp>
        <p:nvSpPr>
          <p:cNvPr id="3" name="Content Placeholder 2">
            <a:extLst>
              <a:ext uri="{FF2B5EF4-FFF2-40B4-BE49-F238E27FC236}">
                <a16:creationId xmlns:a16="http://schemas.microsoft.com/office/drawing/2014/main" id="{3D71B9C2-265C-41C9-958F-70E63A1FD5A2}"/>
              </a:ext>
            </a:extLst>
          </p:cNvPr>
          <p:cNvSpPr>
            <a:spLocks noGrp="1"/>
          </p:cNvSpPr>
          <p:nvPr>
            <p:ph idx="4294967295"/>
          </p:nvPr>
        </p:nvSpPr>
        <p:spPr>
          <a:xfrm>
            <a:off x="609600" y="1831398"/>
            <a:ext cx="10515600" cy="4351338"/>
          </a:xfrm>
        </p:spPr>
        <p:txBody>
          <a:bodyPr vert="horz" lIns="91440" tIns="45720" rIns="91440" bIns="45720" rtlCol="0" anchor="t">
            <a:noAutofit/>
          </a:bodyPr>
          <a:lstStyle/>
          <a:p>
            <a:pPr marL="0" indent="0">
              <a:buNone/>
            </a:pPr>
            <a:r>
              <a:rPr lang="en-US" b="1" i="1"/>
              <a:t>Keep in mind…</a:t>
            </a:r>
          </a:p>
          <a:p>
            <a:pPr marL="0" indent="0">
              <a:buNone/>
            </a:pPr>
            <a:endParaRPr lang="en-US"/>
          </a:p>
        </p:txBody>
      </p:sp>
      <p:sp>
        <p:nvSpPr>
          <p:cNvPr id="8" name="Content Placeholder 2">
            <a:extLst>
              <a:ext uri="{FF2B5EF4-FFF2-40B4-BE49-F238E27FC236}">
                <a16:creationId xmlns:a16="http://schemas.microsoft.com/office/drawing/2014/main" id="{A2E89744-6811-4C38-B5F4-431BE3030CB6}"/>
              </a:ext>
            </a:extLst>
          </p:cNvPr>
          <p:cNvSpPr txBox="1">
            <a:spLocks/>
          </p:cNvSpPr>
          <p:nvPr/>
        </p:nvSpPr>
        <p:spPr>
          <a:xfrm>
            <a:off x="1439775" y="2423459"/>
            <a:ext cx="10291655" cy="46747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223A73"/>
              </a:buClr>
              <a:buFont typeface="Arial" panose="020B0604020202020204" pitchFamily="34" charset="0"/>
              <a:buChar char="•"/>
              <a:defRPr sz="2400" kern="1200">
                <a:solidFill>
                  <a:srgbClr val="223A73"/>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23A73"/>
              </a:buClr>
              <a:buFont typeface="Segoe UI" panose="020B0502040204020203" pitchFamily="34" charset="0"/>
              <a:buChar char="-"/>
              <a:defRPr sz="2200" kern="1200">
                <a:solidFill>
                  <a:srgbClr val="223A73"/>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23A73"/>
              </a:buClr>
              <a:buFont typeface="Wingdings" panose="05000000000000000000" pitchFamily="2" charset="2"/>
              <a:buChar char="§"/>
              <a:defRPr sz="2000" kern="1200">
                <a:solidFill>
                  <a:srgbClr val="223A73"/>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223A73"/>
              </a:buClr>
              <a:buFont typeface="Arial" panose="020B0604020202020204" pitchFamily="34" charset="0"/>
              <a:buChar char="•"/>
              <a:defRPr sz="1600" kern="1200">
                <a:solidFill>
                  <a:srgbClr val="223A73"/>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p>
          <a:p>
            <a:pPr marL="457200" lvl="1" indent="0">
              <a:buFont typeface="Segoe UI" panose="020B0502040204020203" pitchFamily="34" charset="0"/>
              <a:buNone/>
            </a:pPr>
            <a:r>
              <a:rPr lang="en-US">
                <a:solidFill>
                  <a:schemeClr val="tx1"/>
                </a:solidFill>
              </a:rPr>
              <a:t>VAOS works best with </a:t>
            </a:r>
            <a:r>
              <a:rPr lang="en-US" b="1">
                <a:solidFill>
                  <a:schemeClr val="tx1"/>
                </a:solidFill>
              </a:rPr>
              <a:t>Chrome</a:t>
            </a:r>
            <a:r>
              <a:rPr lang="en-US">
                <a:solidFill>
                  <a:schemeClr val="tx1"/>
                </a:solidFill>
              </a:rPr>
              <a:t> as your browser.</a:t>
            </a:r>
          </a:p>
          <a:p>
            <a:pPr marL="457200" lvl="1" indent="0">
              <a:buFont typeface="Segoe UI" panose="020B0502040204020203" pitchFamily="34" charset="0"/>
              <a:buNone/>
            </a:pPr>
            <a:endParaRPr lang="en-US">
              <a:solidFill>
                <a:schemeClr val="tx1"/>
              </a:solidFill>
            </a:endParaRPr>
          </a:p>
          <a:p>
            <a:pPr marL="457200" lvl="1" indent="0">
              <a:buFont typeface="Segoe UI" panose="020B0502040204020203" pitchFamily="34" charset="0"/>
              <a:buNone/>
            </a:pPr>
            <a:endParaRPr lang="en-US">
              <a:solidFill>
                <a:schemeClr val="tx1"/>
              </a:solidFill>
            </a:endParaRPr>
          </a:p>
          <a:p>
            <a:pPr marL="457200" lvl="1" indent="0">
              <a:buFont typeface="Segoe UI" panose="020B0502040204020203" pitchFamily="34" charset="0"/>
              <a:buNone/>
            </a:pPr>
            <a:r>
              <a:rPr lang="en-US">
                <a:solidFill>
                  <a:schemeClr val="tx1"/>
                </a:solidFill>
              </a:rPr>
              <a:t>Please </a:t>
            </a:r>
            <a:r>
              <a:rPr lang="en-US" b="1">
                <a:solidFill>
                  <a:schemeClr val="tx1"/>
                </a:solidFill>
              </a:rPr>
              <a:t>check your Spam </a:t>
            </a:r>
            <a:r>
              <a:rPr lang="en-US">
                <a:solidFill>
                  <a:schemeClr val="tx1"/>
                </a:solidFill>
              </a:rPr>
              <a:t>folder for emails from </a:t>
            </a:r>
            <a:r>
              <a:rPr lang="en-US" b="1">
                <a:hlinkClick r:id="rId3"/>
              </a:rPr>
              <a:t>noreply@salesforce.com</a:t>
            </a:r>
            <a:r>
              <a:rPr lang="en-US" b="1"/>
              <a:t> </a:t>
            </a:r>
            <a:r>
              <a:rPr lang="en-US">
                <a:solidFill>
                  <a:schemeClr val="tx1"/>
                </a:solidFill>
              </a:rPr>
              <a:t>as needed. </a:t>
            </a:r>
          </a:p>
          <a:p>
            <a:pPr marL="914400" lvl="2" indent="0">
              <a:buFont typeface="Wingdings" panose="05000000000000000000" pitchFamily="2" charset="2"/>
              <a:buNone/>
            </a:pPr>
            <a:r>
              <a:rPr lang="en-US" sz="2200">
                <a:solidFill>
                  <a:schemeClr val="tx1"/>
                </a:solidFill>
              </a:rPr>
              <a:t>If possible, flag this address as a safe-sender to avoid emails being sent to Spam.</a:t>
            </a:r>
          </a:p>
          <a:p>
            <a:pPr marL="914400" lvl="2" indent="0">
              <a:buFont typeface="Wingdings" panose="05000000000000000000" pitchFamily="2" charset="2"/>
              <a:buNone/>
            </a:pPr>
            <a:endParaRPr lang="en-US" sz="2200">
              <a:solidFill>
                <a:schemeClr val="tx1"/>
              </a:solidFill>
            </a:endParaRPr>
          </a:p>
          <a:p>
            <a:pPr marL="914400" lvl="2" indent="0">
              <a:buFont typeface="Wingdings" panose="05000000000000000000" pitchFamily="2" charset="2"/>
              <a:buNone/>
            </a:pPr>
            <a:endParaRPr lang="en-US" sz="2200">
              <a:solidFill>
                <a:schemeClr val="tx1"/>
              </a:solidFill>
            </a:endParaRPr>
          </a:p>
          <a:p>
            <a:pPr marL="457200" lvl="1" indent="0">
              <a:buFont typeface="Segoe UI" panose="020B0502040204020203" pitchFamily="34" charset="0"/>
              <a:buNone/>
            </a:pPr>
            <a:r>
              <a:rPr lang="en-US">
                <a:solidFill>
                  <a:schemeClr val="tx1"/>
                </a:solidFill>
              </a:rPr>
              <a:t>Regardless of the number of Providers or facility locations you are associated with, you will have </a:t>
            </a:r>
            <a:r>
              <a:rPr lang="en-US" b="1">
                <a:solidFill>
                  <a:schemeClr val="tx1"/>
                </a:solidFill>
              </a:rPr>
              <a:t>one set of login credentials</a:t>
            </a:r>
            <a:r>
              <a:rPr lang="en-US">
                <a:solidFill>
                  <a:schemeClr val="tx1"/>
                </a:solidFill>
              </a:rPr>
              <a:t>. </a:t>
            </a:r>
          </a:p>
        </p:txBody>
      </p:sp>
      <p:sp>
        <p:nvSpPr>
          <p:cNvPr id="9" name="Freeform 355">
            <a:extLst>
              <a:ext uri="{FF2B5EF4-FFF2-40B4-BE49-F238E27FC236}">
                <a16:creationId xmlns:a16="http://schemas.microsoft.com/office/drawing/2014/main" id="{BF812A37-8C08-483C-82DE-389F9CBB150F}"/>
              </a:ext>
            </a:extLst>
          </p:cNvPr>
          <p:cNvSpPr>
            <a:spLocks noEditPoints="1"/>
          </p:cNvSpPr>
          <p:nvPr/>
        </p:nvSpPr>
        <p:spPr bwMode="auto">
          <a:xfrm>
            <a:off x="880182" y="3957746"/>
            <a:ext cx="655854" cy="555842"/>
          </a:xfrm>
          <a:custGeom>
            <a:avLst/>
            <a:gdLst>
              <a:gd name="T0" fmla="*/ 222 w 236"/>
              <a:gd name="T1" fmla="*/ 24 h 200"/>
              <a:gd name="T2" fmla="*/ 67 w 236"/>
              <a:gd name="T3" fmla="*/ 24 h 200"/>
              <a:gd name="T4" fmla="*/ 49 w 236"/>
              <a:gd name="T5" fmla="*/ 0 h 200"/>
              <a:gd name="T6" fmla="*/ 14 w 236"/>
              <a:gd name="T7" fmla="*/ 0 h 200"/>
              <a:gd name="T8" fmla="*/ 0 w 236"/>
              <a:gd name="T9" fmla="*/ 14 h 200"/>
              <a:gd name="T10" fmla="*/ 0 w 236"/>
              <a:gd name="T11" fmla="*/ 186 h 200"/>
              <a:gd name="T12" fmla="*/ 14 w 236"/>
              <a:gd name="T13" fmla="*/ 200 h 200"/>
              <a:gd name="T14" fmla="*/ 222 w 236"/>
              <a:gd name="T15" fmla="*/ 200 h 200"/>
              <a:gd name="T16" fmla="*/ 236 w 236"/>
              <a:gd name="T17" fmla="*/ 186 h 200"/>
              <a:gd name="T18" fmla="*/ 236 w 236"/>
              <a:gd name="T19" fmla="*/ 38 h 200"/>
              <a:gd name="T20" fmla="*/ 222 w 236"/>
              <a:gd name="T21" fmla="*/ 24 h 200"/>
              <a:gd name="T22" fmla="*/ 14 w 236"/>
              <a:gd name="T23" fmla="*/ 9 h 200"/>
              <a:gd name="T24" fmla="*/ 48 w 236"/>
              <a:gd name="T25" fmla="*/ 9 h 200"/>
              <a:gd name="T26" fmla="*/ 59 w 236"/>
              <a:gd name="T27" fmla="*/ 30 h 200"/>
              <a:gd name="T28" fmla="*/ 63 w 236"/>
              <a:gd name="T29" fmla="*/ 33 h 200"/>
              <a:gd name="T30" fmla="*/ 222 w 236"/>
              <a:gd name="T31" fmla="*/ 33 h 200"/>
              <a:gd name="T32" fmla="*/ 226 w 236"/>
              <a:gd name="T33" fmla="*/ 38 h 200"/>
              <a:gd name="T34" fmla="*/ 226 w 236"/>
              <a:gd name="T35" fmla="*/ 56 h 200"/>
              <a:gd name="T36" fmla="*/ 10 w 236"/>
              <a:gd name="T37" fmla="*/ 56 h 200"/>
              <a:gd name="T38" fmla="*/ 10 w 236"/>
              <a:gd name="T39" fmla="*/ 14 h 200"/>
              <a:gd name="T40" fmla="*/ 14 w 236"/>
              <a:gd name="T41" fmla="*/ 9 h 200"/>
              <a:gd name="T42" fmla="*/ 222 w 236"/>
              <a:gd name="T43" fmla="*/ 191 h 200"/>
              <a:gd name="T44" fmla="*/ 14 w 236"/>
              <a:gd name="T45" fmla="*/ 191 h 200"/>
              <a:gd name="T46" fmla="*/ 10 w 236"/>
              <a:gd name="T47" fmla="*/ 186 h 200"/>
              <a:gd name="T48" fmla="*/ 10 w 236"/>
              <a:gd name="T49" fmla="*/ 66 h 200"/>
              <a:gd name="T50" fmla="*/ 226 w 236"/>
              <a:gd name="T51" fmla="*/ 66 h 200"/>
              <a:gd name="T52" fmla="*/ 226 w 236"/>
              <a:gd name="T53" fmla="*/ 186 h 200"/>
              <a:gd name="T54" fmla="*/ 222 w 236"/>
              <a:gd name="T55" fmla="*/ 1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6" h="200">
                <a:moveTo>
                  <a:pt x="222" y="24"/>
                </a:moveTo>
                <a:cubicBezTo>
                  <a:pt x="67" y="24"/>
                  <a:pt x="67" y="24"/>
                  <a:pt x="67" y="24"/>
                </a:cubicBezTo>
                <a:cubicBezTo>
                  <a:pt x="57" y="0"/>
                  <a:pt x="51" y="0"/>
                  <a:pt x="49" y="0"/>
                </a:cubicBezTo>
                <a:cubicBezTo>
                  <a:pt x="14" y="0"/>
                  <a:pt x="14" y="0"/>
                  <a:pt x="14" y="0"/>
                </a:cubicBezTo>
                <a:cubicBezTo>
                  <a:pt x="6" y="0"/>
                  <a:pt x="0" y="6"/>
                  <a:pt x="0" y="14"/>
                </a:cubicBezTo>
                <a:cubicBezTo>
                  <a:pt x="0" y="186"/>
                  <a:pt x="0" y="186"/>
                  <a:pt x="0" y="186"/>
                </a:cubicBezTo>
                <a:cubicBezTo>
                  <a:pt x="0" y="194"/>
                  <a:pt x="6" y="200"/>
                  <a:pt x="14" y="200"/>
                </a:cubicBezTo>
                <a:cubicBezTo>
                  <a:pt x="222" y="200"/>
                  <a:pt x="222" y="200"/>
                  <a:pt x="222" y="200"/>
                </a:cubicBezTo>
                <a:cubicBezTo>
                  <a:pt x="230" y="200"/>
                  <a:pt x="236" y="194"/>
                  <a:pt x="236" y="186"/>
                </a:cubicBezTo>
                <a:cubicBezTo>
                  <a:pt x="236" y="38"/>
                  <a:pt x="236" y="38"/>
                  <a:pt x="236" y="38"/>
                </a:cubicBezTo>
                <a:cubicBezTo>
                  <a:pt x="236" y="30"/>
                  <a:pt x="230" y="24"/>
                  <a:pt x="222" y="24"/>
                </a:cubicBezTo>
                <a:close/>
                <a:moveTo>
                  <a:pt x="14" y="9"/>
                </a:moveTo>
                <a:cubicBezTo>
                  <a:pt x="48" y="9"/>
                  <a:pt x="48" y="9"/>
                  <a:pt x="48" y="9"/>
                </a:cubicBezTo>
                <a:cubicBezTo>
                  <a:pt x="51" y="12"/>
                  <a:pt x="55" y="21"/>
                  <a:pt x="59" y="30"/>
                </a:cubicBezTo>
                <a:cubicBezTo>
                  <a:pt x="60" y="32"/>
                  <a:pt x="61" y="33"/>
                  <a:pt x="63" y="33"/>
                </a:cubicBezTo>
                <a:cubicBezTo>
                  <a:pt x="222" y="33"/>
                  <a:pt x="222" y="33"/>
                  <a:pt x="222" y="33"/>
                </a:cubicBezTo>
                <a:cubicBezTo>
                  <a:pt x="224" y="33"/>
                  <a:pt x="226" y="35"/>
                  <a:pt x="226" y="38"/>
                </a:cubicBezTo>
                <a:cubicBezTo>
                  <a:pt x="226" y="56"/>
                  <a:pt x="226" y="56"/>
                  <a:pt x="226" y="56"/>
                </a:cubicBezTo>
                <a:cubicBezTo>
                  <a:pt x="10" y="56"/>
                  <a:pt x="10" y="56"/>
                  <a:pt x="10" y="56"/>
                </a:cubicBezTo>
                <a:cubicBezTo>
                  <a:pt x="10" y="14"/>
                  <a:pt x="10" y="14"/>
                  <a:pt x="10" y="14"/>
                </a:cubicBezTo>
                <a:cubicBezTo>
                  <a:pt x="10" y="12"/>
                  <a:pt x="12" y="9"/>
                  <a:pt x="14" y="9"/>
                </a:cubicBezTo>
                <a:close/>
                <a:moveTo>
                  <a:pt x="222" y="191"/>
                </a:moveTo>
                <a:cubicBezTo>
                  <a:pt x="14" y="191"/>
                  <a:pt x="14" y="191"/>
                  <a:pt x="14" y="191"/>
                </a:cubicBezTo>
                <a:cubicBezTo>
                  <a:pt x="12" y="191"/>
                  <a:pt x="10" y="189"/>
                  <a:pt x="10" y="186"/>
                </a:cubicBezTo>
                <a:cubicBezTo>
                  <a:pt x="10" y="66"/>
                  <a:pt x="10" y="66"/>
                  <a:pt x="10" y="66"/>
                </a:cubicBezTo>
                <a:cubicBezTo>
                  <a:pt x="226" y="66"/>
                  <a:pt x="226" y="66"/>
                  <a:pt x="226" y="66"/>
                </a:cubicBezTo>
                <a:cubicBezTo>
                  <a:pt x="226" y="186"/>
                  <a:pt x="226" y="186"/>
                  <a:pt x="226" y="186"/>
                </a:cubicBezTo>
                <a:cubicBezTo>
                  <a:pt x="226" y="189"/>
                  <a:pt x="224" y="191"/>
                  <a:pt x="222" y="191"/>
                </a:cubicBezTo>
                <a:close/>
              </a:path>
            </a:pathLst>
          </a:custGeom>
          <a:solidFill>
            <a:srgbClr val="002060"/>
          </a:solidFill>
          <a:ln>
            <a:solidFill>
              <a:srgbClr val="00206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grpSp>
        <p:nvGrpSpPr>
          <p:cNvPr id="4" name="Group 3">
            <a:extLst>
              <a:ext uri="{FF2B5EF4-FFF2-40B4-BE49-F238E27FC236}">
                <a16:creationId xmlns:a16="http://schemas.microsoft.com/office/drawing/2014/main" id="{814EF57D-99FE-449C-8BFB-ACCD286CFF69}"/>
              </a:ext>
            </a:extLst>
          </p:cNvPr>
          <p:cNvGrpSpPr/>
          <p:nvPr/>
        </p:nvGrpSpPr>
        <p:grpSpPr>
          <a:xfrm>
            <a:off x="880182" y="5347534"/>
            <a:ext cx="655854" cy="601199"/>
            <a:chOff x="817120" y="4451967"/>
            <a:chExt cx="655854" cy="601199"/>
          </a:xfrm>
          <a:solidFill>
            <a:srgbClr val="002060"/>
          </a:solidFill>
        </p:grpSpPr>
        <p:sp>
          <p:nvSpPr>
            <p:cNvPr id="10" name="Freeform 499">
              <a:extLst>
                <a:ext uri="{FF2B5EF4-FFF2-40B4-BE49-F238E27FC236}">
                  <a16:creationId xmlns:a16="http://schemas.microsoft.com/office/drawing/2014/main" id="{CBF24701-BC20-4124-B592-EE71995206C8}"/>
                </a:ext>
              </a:extLst>
            </p:cNvPr>
            <p:cNvSpPr>
              <a:spLocks noEditPoints="1"/>
            </p:cNvSpPr>
            <p:nvPr/>
          </p:nvSpPr>
          <p:spPr bwMode="auto">
            <a:xfrm>
              <a:off x="817120" y="4451967"/>
              <a:ext cx="655854" cy="601199"/>
            </a:xfrm>
            <a:custGeom>
              <a:avLst/>
              <a:gdLst>
                <a:gd name="T0" fmla="*/ 222 w 247"/>
                <a:gd name="T1" fmla="*/ 18 h 226"/>
                <a:gd name="T2" fmla="*/ 178 w 247"/>
                <a:gd name="T3" fmla="*/ 0 h 226"/>
                <a:gd name="T4" fmla="*/ 133 w 247"/>
                <a:gd name="T5" fmla="*/ 18 h 226"/>
                <a:gd name="T6" fmla="*/ 117 w 247"/>
                <a:gd name="T7" fmla="*/ 82 h 226"/>
                <a:gd name="T8" fmla="*/ 1 w 247"/>
                <a:gd name="T9" fmla="*/ 197 h 226"/>
                <a:gd name="T10" fmla="*/ 0 w 247"/>
                <a:gd name="T11" fmla="*/ 203 h 226"/>
                <a:gd name="T12" fmla="*/ 9 w 247"/>
                <a:gd name="T13" fmla="*/ 223 h 226"/>
                <a:gd name="T14" fmla="*/ 13 w 247"/>
                <a:gd name="T15" fmla="*/ 226 h 226"/>
                <a:gd name="T16" fmla="*/ 14 w 247"/>
                <a:gd name="T17" fmla="*/ 226 h 226"/>
                <a:gd name="T18" fmla="*/ 47 w 247"/>
                <a:gd name="T19" fmla="*/ 225 h 226"/>
                <a:gd name="T20" fmla="*/ 52 w 247"/>
                <a:gd name="T21" fmla="*/ 221 h 226"/>
                <a:gd name="T22" fmla="*/ 59 w 247"/>
                <a:gd name="T23" fmla="*/ 195 h 226"/>
                <a:gd name="T24" fmla="*/ 88 w 247"/>
                <a:gd name="T25" fmla="*/ 190 h 226"/>
                <a:gd name="T26" fmla="*/ 92 w 247"/>
                <a:gd name="T27" fmla="*/ 186 h 226"/>
                <a:gd name="T28" fmla="*/ 98 w 247"/>
                <a:gd name="T29" fmla="*/ 148 h 226"/>
                <a:gd name="T30" fmla="*/ 126 w 247"/>
                <a:gd name="T31" fmla="*/ 149 h 226"/>
                <a:gd name="T32" fmla="*/ 129 w 247"/>
                <a:gd name="T33" fmla="*/ 147 h 226"/>
                <a:gd name="T34" fmla="*/ 155 w 247"/>
                <a:gd name="T35" fmla="*/ 122 h 226"/>
                <a:gd name="T36" fmla="*/ 178 w 247"/>
                <a:gd name="T37" fmla="*/ 126 h 226"/>
                <a:gd name="T38" fmla="*/ 222 w 247"/>
                <a:gd name="T39" fmla="*/ 107 h 226"/>
                <a:gd name="T40" fmla="*/ 222 w 247"/>
                <a:gd name="T41" fmla="*/ 18 h 226"/>
                <a:gd name="T42" fmla="*/ 215 w 247"/>
                <a:gd name="T43" fmla="*/ 101 h 226"/>
                <a:gd name="T44" fmla="*/ 178 w 247"/>
                <a:gd name="T45" fmla="*/ 116 h 226"/>
                <a:gd name="T46" fmla="*/ 156 w 247"/>
                <a:gd name="T47" fmla="*/ 111 h 226"/>
                <a:gd name="T48" fmla="*/ 150 w 247"/>
                <a:gd name="T49" fmla="*/ 112 h 226"/>
                <a:gd name="T50" fmla="*/ 124 w 247"/>
                <a:gd name="T51" fmla="*/ 139 h 226"/>
                <a:gd name="T52" fmla="*/ 93 w 247"/>
                <a:gd name="T53" fmla="*/ 138 h 226"/>
                <a:gd name="T54" fmla="*/ 93 w 247"/>
                <a:gd name="T55" fmla="*/ 138 h 226"/>
                <a:gd name="T56" fmla="*/ 88 w 247"/>
                <a:gd name="T57" fmla="*/ 142 h 226"/>
                <a:gd name="T58" fmla="*/ 83 w 247"/>
                <a:gd name="T59" fmla="*/ 181 h 226"/>
                <a:gd name="T60" fmla="*/ 54 w 247"/>
                <a:gd name="T61" fmla="*/ 186 h 226"/>
                <a:gd name="T62" fmla="*/ 50 w 247"/>
                <a:gd name="T63" fmla="*/ 190 h 226"/>
                <a:gd name="T64" fmla="*/ 43 w 247"/>
                <a:gd name="T65" fmla="*/ 215 h 226"/>
                <a:gd name="T66" fmla="*/ 17 w 247"/>
                <a:gd name="T67" fmla="*/ 216 h 226"/>
                <a:gd name="T68" fmla="*/ 11 w 247"/>
                <a:gd name="T69" fmla="*/ 202 h 226"/>
                <a:gd name="T70" fmla="*/ 126 w 247"/>
                <a:gd name="T71" fmla="*/ 86 h 226"/>
                <a:gd name="T72" fmla="*/ 128 w 247"/>
                <a:gd name="T73" fmla="*/ 81 h 226"/>
                <a:gd name="T74" fmla="*/ 140 w 247"/>
                <a:gd name="T75" fmla="*/ 25 h 226"/>
                <a:gd name="T76" fmla="*/ 178 w 247"/>
                <a:gd name="T77" fmla="*/ 10 h 226"/>
                <a:gd name="T78" fmla="*/ 215 w 247"/>
                <a:gd name="T79" fmla="*/ 25 h 226"/>
                <a:gd name="T80" fmla="*/ 215 w 247"/>
                <a:gd name="T81" fmla="*/ 10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226">
                  <a:moveTo>
                    <a:pt x="222" y="18"/>
                  </a:moveTo>
                  <a:cubicBezTo>
                    <a:pt x="210" y="6"/>
                    <a:pt x="194" y="0"/>
                    <a:pt x="178" y="0"/>
                  </a:cubicBezTo>
                  <a:cubicBezTo>
                    <a:pt x="161" y="0"/>
                    <a:pt x="145" y="6"/>
                    <a:pt x="133" y="18"/>
                  </a:cubicBezTo>
                  <a:cubicBezTo>
                    <a:pt x="116" y="35"/>
                    <a:pt x="111" y="59"/>
                    <a:pt x="117" y="82"/>
                  </a:cubicBezTo>
                  <a:cubicBezTo>
                    <a:pt x="1" y="197"/>
                    <a:pt x="1" y="197"/>
                    <a:pt x="1" y="197"/>
                  </a:cubicBezTo>
                  <a:cubicBezTo>
                    <a:pt x="0" y="199"/>
                    <a:pt x="0" y="201"/>
                    <a:pt x="0" y="203"/>
                  </a:cubicBezTo>
                  <a:cubicBezTo>
                    <a:pt x="9" y="223"/>
                    <a:pt x="9" y="223"/>
                    <a:pt x="9" y="223"/>
                  </a:cubicBezTo>
                  <a:cubicBezTo>
                    <a:pt x="10" y="225"/>
                    <a:pt x="12" y="226"/>
                    <a:pt x="13" y="226"/>
                  </a:cubicBezTo>
                  <a:cubicBezTo>
                    <a:pt x="14" y="226"/>
                    <a:pt x="14" y="226"/>
                    <a:pt x="14" y="226"/>
                  </a:cubicBezTo>
                  <a:cubicBezTo>
                    <a:pt x="47" y="225"/>
                    <a:pt x="47" y="225"/>
                    <a:pt x="47" y="225"/>
                  </a:cubicBezTo>
                  <a:cubicBezTo>
                    <a:pt x="49" y="225"/>
                    <a:pt x="51" y="223"/>
                    <a:pt x="52" y="221"/>
                  </a:cubicBezTo>
                  <a:cubicBezTo>
                    <a:pt x="59" y="195"/>
                    <a:pt x="59" y="195"/>
                    <a:pt x="59" y="195"/>
                  </a:cubicBezTo>
                  <a:cubicBezTo>
                    <a:pt x="88" y="190"/>
                    <a:pt x="88" y="190"/>
                    <a:pt x="88" y="190"/>
                  </a:cubicBezTo>
                  <a:cubicBezTo>
                    <a:pt x="90" y="189"/>
                    <a:pt x="92" y="188"/>
                    <a:pt x="92" y="186"/>
                  </a:cubicBezTo>
                  <a:cubicBezTo>
                    <a:pt x="98" y="148"/>
                    <a:pt x="98" y="148"/>
                    <a:pt x="98" y="148"/>
                  </a:cubicBezTo>
                  <a:cubicBezTo>
                    <a:pt x="126" y="149"/>
                    <a:pt x="126" y="149"/>
                    <a:pt x="126" y="149"/>
                  </a:cubicBezTo>
                  <a:cubicBezTo>
                    <a:pt x="127" y="149"/>
                    <a:pt x="128" y="148"/>
                    <a:pt x="129" y="147"/>
                  </a:cubicBezTo>
                  <a:cubicBezTo>
                    <a:pt x="155" y="122"/>
                    <a:pt x="155" y="122"/>
                    <a:pt x="155" y="122"/>
                  </a:cubicBezTo>
                  <a:cubicBezTo>
                    <a:pt x="162" y="124"/>
                    <a:pt x="170" y="126"/>
                    <a:pt x="178" y="126"/>
                  </a:cubicBezTo>
                  <a:cubicBezTo>
                    <a:pt x="194" y="126"/>
                    <a:pt x="210" y="119"/>
                    <a:pt x="222" y="107"/>
                  </a:cubicBezTo>
                  <a:cubicBezTo>
                    <a:pt x="247" y="83"/>
                    <a:pt x="247" y="43"/>
                    <a:pt x="222" y="18"/>
                  </a:cubicBezTo>
                  <a:close/>
                  <a:moveTo>
                    <a:pt x="215" y="101"/>
                  </a:moveTo>
                  <a:cubicBezTo>
                    <a:pt x="205" y="111"/>
                    <a:pt x="192" y="116"/>
                    <a:pt x="178" y="116"/>
                  </a:cubicBezTo>
                  <a:cubicBezTo>
                    <a:pt x="170" y="116"/>
                    <a:pt x="162" y="114"/>
                    <a:pt x="156" y="111"/>
                  </a:cubicBezTo>
                  <a:cubicBezTo>
                    <a:pt x="154" y="110"/>
                    <a:pt x="152" y="111"/>
                    <a:pt x="150" y="112"/>
                  </a:cubicBezTo>
                  <a:cubicBezTo>
                    <a:pt x="124" y="139"/>
                    <a:pt x="124" y="139"/>
                    <a:pt x="124" y="139"/>
                  </a:cubicBezTo>
                  <a:cubicBezTo>
                    <a:pt x="93" y="138"/>
                    <a:pt x="93" y="138"/>
                    <a:pt x="93" y="138"/>
                  </a:cubicBezTo>
                  <a:cubicBezTo>
                    <a:pt x="93" y="138"/>
                    <a:pt x="93" y="138"/>
                    <a:pt x="93" y="138"/>
                  </a:cubicBezTo>
                  <a:cubicBezTo>
                    <a:pt x="91" y="138"/>
                    <a:pt x="89" y="140"/>
                    <a:pt x="88" y="142"/>
                  </a:cubicBezTo>
                  <a:cubicBezTo>
                    <a:pt x="83" y="181"/>
                    <a:pt x="83" y="181"/>
                    <a:pt x="83" y="181"/>
                  </a:cubicBezTo>
                  <a:cubicBezTo>
                    <a:pt x="54" y="186"/>
                    <a:pt x="54" y="186"/>
                    <a:pt x="54" y="186"/>
                  </a:cubicBezTo>
                  <a:cubicBezTo>
                    <a:pt x="52" y="187"/>
                    <a:pt x="50" y="188"/>
                    <a:pt x="50" y="190"/>
                  </a:cubicBezTo>
                  <a:cubicBezTo>
                    <a:pt x="43" y="215"/>
                    <a:pt x="43" y="215"/>
                    <a:pt x="43" y="215"/>
                  </a:cubicBezTo>
                  <a:cubicBezTo>
                    <a:pt x="17" y="216"/>
                    <a:pt x="17" y="216"/>
                    <a:pt x="17" y="216"/>
                  </a:cubicBezTo>
                  <a:cubicBezTo>
                    <a:pt x="11" y="202"/>
                    <a:pt x="11" y="202"/>
                    <a:pt x="11" y="202"/>
                  </a:cubicBezTo>
                  <a:cubicBezTo>
                    <a:pt x="126" y="86"/>
                    <a:pt x="126" y="86"/>
                    <a:pt x="126" y="86"/>
                  </a:cubicBezTo>
                  <a:cubicBezTo>
                    <a:pt x="128" y="85"/>
                    <a:pt x="128" y="83"/>
                    <a:pt x="128" y="81"/>
                  </a:cubicBezTo>
                  <a:cubicBezTo>
                    <a:pt x="121" y="62"/>
                    <a:pt x="125" y="40"/>
                    <a:pt x="140" y="25"/>
                  </a:cubicBezTo>
                  <a:cubicBezTo>
                    <a:pt x="150" y="15"/>
                    <a:pt x="163" y="10"/>
                    <a:pt x="178" y="10"/>
                  </a:cubicBezTo>
                  <a:cubicBezTo>
                    <a:pt x="192" y="10"/>
                    <a:pt x="205" y="15"/>
                    <a:pt x="215" y="25"/>
                  </a:cubicBezTo>
                  <a:cubicBezTo>
                    <a:pt x="236" y="46"/>
                    <a:pt x="236" y="80"/>
                    <a:pt x="215" y="101"/>
                  </a:cubicBezTo>
                  <a:close/>
                </a:path>
              </a:pathLst>
            </a:custGeom>
            <a:grpFill/>
            <a:ln>
              <a:solidFill>
                <a:srgbClr val="00206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11" name="Freeform 500">
              <a:extLst>
                <a:ext uri="{FF2B5EF4-FFF2-40B4-BE49-F238E27FC236}">
                  <a16:creationId xmlns:a16="http://schemas.microsoft.com/office/drawing/2014/main" id="{72BBB0FC-4BBE-48C5-BD2D-C117A3F24A2F}"/>
                </a:ext>
              </a:extLst>
            </p:cNvPr>
            <p:cNvSpPr>
              <a:spLocks noEditPoints="1"/>
            </p:cNvSpPr>
            <p:nvPr/>
          </p:nvSpPr>
          <p:spPr bwMode="auto">
            <a:xfrm>
              <a:off x="1232895" y="4564863"/>
              <a:ext cx="108684" cy="111100"/>
            </a:xfrm>
            <a:custGeom>
              <a:avLst/>
              <a:gdLst>
                <a:gd name="T0" fmla="*/ 5 w 39"/>
                <a:gd name="T1" fmla="*/ 7 h 39"/>
                <a:gd name="T2" fmla="*/ 0 w 39"/>
                <a:gd name="T3" fmla="*/ 20 h 39"/>
                <a:gd name="T4" fmla="*/ 5 w 39"/>
                <a:gd name="T5" fmla="*/ 33 h 39"/>
                <a:gd name="T6" fmla="*/ 18 w 39"/>
                <a:gd name="T7" fmla="*/ 39 h 39"/>
                <a:gd name="T8" fmla="*/ 31 w 39"/>
                <a:gd name="T9" fmla="*/ 33 h 39"/>
                <a:gd name="T10" fmla="*/ 31 w 39"/>
                <a:gd name="T11" fmla="*/ 7 h 39"/>
                <a:gd name="T12" fmla="*/ 5 w 39"/>
                <a:gd name="T13" fmla="*/ 7 h 39"/>
                <a:gd name="T14" fmla="*/ 24 w 39"/>
                <a:gd name="T15" fmla="*/ 27 h 39"/>
                <a:gd name="T16" fmla="*/ 12 w 39"/>
                <a:gd name="T17" fmla="*/ 27 h 39"/>
                <a:gd name="T18" fmla="*/ 9 w 39"/>
                <a:gd name="T19" fmla="*/ 20 h 39"/>
                <a:gd name="T20" fmla="*/ 12 w 39"/>
                <a:gd name="T21" fmla="*/ 14 h 39"/>
                <a:gd name="T22" fmla="*/ 18 w 39"/>
                <a:gd name="T23" fmla="*/ 12 h 39"/>
                <a:gd name="T24" fmla="*/ 24 w 39"/>
                <a:gd name="T25" fmla="*/ 14 h 39"/>
                <a:gd name="T26" fmla="*/ 24 w 39"/>
                <a:gd name="T2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9">
                  <a:moveTo>
                    <a:pt x="5" y="7"/>
                  </a:moveTo>
                  <a:cubicBezTo>
                    <a:pt x="1" y="11"/>
                    <a:pt x="0" y="15"/>
                    <a:pt x="0" y="20"/>
                  </a:cubicBezTo>
                  <a:cubicBezTo>
                    <a:pt x="0" y="25"/>
                    <a:pt x="1" y="30"/>
                    <a:pt x="5" y="33"/>
                  </a:cubicBezTo>
                  <a:cubicBezTo>
                    <a:pt x="8" y="37"/>
                    <a:pt x="13" y="39"/>
                    <a:pt x="18" y="39"/>
                  </a:cubicBezTo>
                  <a:cubicBezTo>
                    <a:pt x="23" y="39"/>
                    <a:pt x="28" y="37"/>
                    <a:pt x="31" y="33"/>
                  </a:cubicBezTo>
                  <a:cubicBezTo>
                    <a:pt x="39" y="26"/>
                    <a:pt x="39" y="14"/>
                    <a:pt x="31" y="7"/>
                  </a:cubicBezTo>
                  <a:cubicBezTo>
                    <a:pt x="24" y="0"/>
                    <a:pt x="12" y="0"/>
                    <a:pt x="5" y="7"/>
                  </a:cubicBezTo>
                  <a:close/>
                  <a:moveTo>
                    <a:pt x="24" y="27"/>
                  </a:moveTo>
                  <a:cubicBezTo>
                    <a:pt x="21" y="30"/>
                    <a:pt x="15" y="30"/>
                    <a:pt x="12" y="27"/>
                  </a:cubicBezTo>
                  <a:cubicBezTo>
                    <a:pt x="10" y="25"/>
                    <a:pt x="9" y="23"/>
                    <a:pt x="9" y="20"/>
                  </a:cubicBezTo>
                  <a:cubicBezTo>
                    <a:pt x="9" y="18"/>
                    <a:pt x="10" y="16"/>
                    <a:pt x="12" y="14"/>
                  </a:cubicBezTo>
                  <a:cubicBezTo>
                    <a:pt x="14" y="12"/>
                    <a:pt x="16" y="12"/>
                    <a:pt x="18" y="12"/>
                  </a:cubicBezTo>
                  <a:cubicBezTo>
                    <a:pt x="20" y="12"/>
                    <a:pt x="23" y="12"/>
                    <a:pt x="24" y="14"/>
                  </a:cubicBezTo>
                  <a:cubicBezTo>
                    <a:pt x="28" y="18"/>
                    <a:pt x="28" y="23"/>
                    <a:pt x="24" y="27"/>
                  </a:cubicBezTo>
                  <a:close/>
                </a:path>
              </a:pathLst>
            </a:custGeom>
            <a:grpFill/>
            <a:ln>
              <a:solidFill>
                <a:srgbClr val="00206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grpSp>
      <p:pic>
        <p:nvPicPr>
          <p:cNvPr id="1026" name="Picture 2" descr="Google Chrome - Wikipedia">
            <a:extLst>
              <a:ext uri="{FF2B5EF4-FFF2-40B4-BE49-F238E27FC236}">
                <a16:creationId xmlns:a16="http://schemas.microsoft.com/office/drawing/2014/main" id="{4B733891-87F9-4884-A72B-F600FEAEF3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911" y="2636437"/>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84926"/>
      </p:ext>
    </p:extLst>
  </p:cSld>
  <p:clrMapOvr>
    <a:masterClrMapping/>
  </p:clrMapOvr>
</p:sld>
</file>

<file path=ppt/theme/theme1.xml><?xml version="1.0" encoding="utf-8"?>
<a:theme xmlns:a="http://schemas.openxmlformats.org/drawingml/2006/main" name="DIR is IT Design">
  <a:themeElements>
    <a:clrScheme name="DIR Colors">
      <a:dk1>
        <a:srgbClr val="223A73"/>
      </a:dk1>
      <a:lt1>
        <a:sysClr val="window" lastClr="FFFFFF"/>
      </a:lt1>
      <a:dk2>
        <a:srgbClr val="223A73"/>
      </a:dk2>
      <a:lt2>
        <a:srgbClr val="41AFDC"/>
      </a:lt2>
      <a:accent1>
        <a:srgbClr val="223A73"/>
      </a:accent1>
      <a:accent2>
        <a:srgbClr val="0D7EC3"/>
      </a:accent2>
      <a:accent3>
        <a:srgbClr val="41AFDC"/>
      </a:accent3>
      <a:accent4>
        <a:srgbClr val="F8D765"/>
      </a:accent4>
      <a:accent5>
        <a:srgbClr val="E48A25"/>
      </a:accent5>
      <a:accent6>
        <a:srgbClr val="7F7F7F"/>
      </a:accent6>
      <a:hlink>
        <a:srgbClr val="223A73"/>
      </a:hlink>
      <a:folHlink>
        <a:srgbClr val="223A73"/>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S Presentation Deck_Template_Sept 2020_sunny v03.potx" id="{C66E0AB7-F980-4B3A-9A58-781E61B2D0EF}" vid="{CC3FBB6F-48A7-49F8-9320-CE43D0BA210D}"/>
    </a:ext>
  </a:extLst>
</a:theme>
</file>

<file path=ppt/theme/theme2.xml><?xml version="1.0" encoding="utf-8"?>
<a:theme xmlns:a="http://schemas.openxmlformats.org/drawingml/2006/main" name="1_DIR is IT Design">
  <a:themeElements>
    <a:clrScheme name="DIR Colors">
      <a:dk1>
        <a:srgbClr val="223A73"/>
      </a:dk1>
      <a:lt1>
        <a:sysClr val="window" lastClr="FFFFFF"/>
      </a:lt1>
      <a:dk2>
        <a:srgbClr val="223A73"/>
      </a:dk2>
      <a:lt2>
        <a:srgbClr val="41AFDC"/>
      </a:lt2>
      <a:accent1>
        <a:srgbClr val="223A73"/>
      </a:accent1>
      <a:accent2>
        <a:srgbClr val="0D7EC3"/>
      </a:accent2>
      <a:accent3>
        <a:srgbClr val="41AFDC"/>
      </a:accent3>
      <a:accent4>
        <a:srgbClr val="F8D765"/>
      </a:accent4>
      <a:accent5>
        <a:srgbClr val="E48A25"/>
      </a:accent5>
      <a:accent6>
        <a:srgbClr val="7F7F7F"/>
      </a:accent6>
      <a:hlink>
        <a:srgbClr val="223A73"/>
      </a:hlink>
      <a:folHlink>
        <a:srgbClr val="223A73"/>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S Presentation Deck_Template_Sept 2020_sunny v04.potx" id="{D40DBC8D-A13C-4B20-9560-D06FBD81EC12}" vid="{382398C9-0357-4A0A-9BAD-A35021A5AA63}"/>
    </a:ext>
  </a:extLst>
</a:theme>
</file>

<file path=ppt/theme/theme3.xml><?xml version="1.0" encoding="utf-8"?>
<a:theme xmlns:a="http://schemas.openxmlformats.org/drawingml/2006/main" name="3_DigitalTheme">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Theme" id="{7AEAFAC7-584E-4CCF-8D72-FD185B1E5B1D}" vid="{9F073D3C-7F2A-4208-9CD3-80E4B3B1E167}"/>
    </a:ext>
  </a:extLst>
</a:theme>
</file>

<file path=ppt/theme/theme4.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5.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0300508719E478895DD44E8908DC9" ma:contentTypeVersion="11" ma:contentTypeDescription="Create a new document." ma:contentTypeScope="" ma:versionID="1e5c3b938aad407bc8b02c0b0eb84681">
  <xsd:schema xmlns:xsd="http://www.w3.org/2001/XMLSchema" xmlns:xs="http://www.w3.org/2001/XMLSchema" xmlns:p="http://schemas.microsoft.com/office/2006/metadata/properties" xmlns:ns2="ec089f4d-5a34-4eb8-b9a3-c4f38bea31ca" xmlns:ns3="349b2d8a-9bda-432c-95ca-3af32b3fb43a" targetNamespace="http://schemas.microsoft.com/office/2006/metadata/properties" ma:root="true" ma:fieldsID="f2652adf8ccae320c99590cc67a13a75" ns2:_="" ns3:_="">
    <xsd:import namespace="ec089f4d-5a34-4eb8-b9a3-c4f38bea31ca"/>
    <xsd:import namespace="349b2d8a-9bda-432c-95ca-3af32b3fb4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89f4d-5a34-4eb8-b9a3-c4f38bea3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9b2d8a-9bda-432c-95ca-3af32b3fb43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860BB9-A14A-4470-865D-7F7F0FC091A0}">
  <ds:schemaRefs>
    <ds:schemaRef ds:uri="349b2d8a-9bda-432c-95ca-3af32b3fb43a"/>
    <ds:schemaRef ds:uri="ec089f4d-5a34-4eb8-b9a3-c4f38bea31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D76521-2400-41B2-9CEF-9CFB757AD683}">
  <ds:schemaRefs>
    <ds:schemaRef ds:uri="http://www.w3.org/XML/1998/namespace"/>
    <ds:schemaRef ds:uri="http://purl.org/dc/dcmitype/"/>
    <ds:schemaRef ds:uri="http://schemas.openxmlformats.org/package/2006/metadata/core-properties"/>
    <ds:schemaRef ds:uri="349b2d8a-9bda-432c-95ca-3af32b3fb43a"/>
    <ds:schemaRef ds:uri="http://schemas.microsoft.com/office/2006/metadata/properties"/>
    <ds:schemaRef ds:uri="http://schemas.microsoft.com/office/2006/documentManagement/types"/>
    <ds:schemaRef ds:uri="http://purl.org/dc/terms/"/>
    <ds:schemaRef ds:uri="http://schemas.microsoft.com/office/infopath/2007/PartnerControls"/>
    <ds:schemaRef ds:uri="ec089f4d-5a34-4eb8-b9a3-c4f38bea31ca"/>
    <ds:schemaRef ds:uri="http://purl.org/dc/elements/1.1/"/>
  </ds:schemaRefs>
</ds:datastoreItem>
</file>

<file path=customXml/itemProps3.xml><?xml version="1.0" encoding="utf-8"?>
<ds:datastoreItem xmlns:ds="http://schemas.openxmlformats.org/officeDocument/2006/customXml" ds:itemID="{E15C36C3-3DF4-4764-BD60-07149EA297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831</Words>
  <Application>Microsoft Office PowerPoint</Application>
  <PresentationFormat>Widescreen</PresentationFormat>
  <Paragraphs>77</Paragraphs>
  <Slides>7</Slides>
  <Notes>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7</vt:i4>
      </vt:variant>
    </vt:vector>
  </HeadingPairs>
  <TitlesOfParts>
    <vt:vector size="25" baseType="lpstr">
      <vt:lpstr>Arial</vt:lpstr>
      <vt:lpstr>Bebas Neue</vt:lpstr>
      <vt:lpstr>Calibri</vt:lpstr>
      <vt:lpstr>Calibri Light</vt:lpstr>
      <vt:lpstr>Chronicle Display Black</vt:lpstr>
      <vt:lpstr>Frutiger Next Pro Light</vt:lpstr>
      <vt:lpstr>Nexa Black</vt:lpstr>
      <vt:lpstr>Open Sans</vt:lpstr>
      <vt:lpstr>Segoe UI</vt:lpstr>
      <vt:lpstr>Times New Roman</vt:lpstr>
      <vt:lpstr>Verdana</vt:lpstr>
      <vt:lpstr>Wingdings</vt:lpstr>
      <vt:lpstr>DIR is IT Design</vt:lpstr>
      <vt:lpstr>1_DIR is IT Design</vt:lpstr>
      <vt:lpstr>3_DigitalTheme</vt:lpstr>
      <vt:lpstr>DSHS Slide Theme</vt:lpstr>
      <vt:lpstr>DSHS Slide Layout 2</vt:lpstr>
      <vt:lpstr>DSHS Slide Layout 3</vt:lpstr>
      <vt:lpstr>Vaccine Allocation &amp; Ordering System (VAOS)</vt:lpstr>
      <vt:lpstr>Overview</vt:lpstr>
      <vt:lpstr>Understanding your Provider Actions in VAOS </vt:lpstr>
      <vt:lpstr>COVID-19 Vaccine Provider Updates</vt:lpstr>
      <vt:lpstr>COVID-19 Vaccine Provider Updates</vt:lpstr>
      <vt:lpstr>Logging into VAOS</vt:lpstr>
      <vt:lpstr>VAOS Tips &amp; Tricks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Provider Webinar</dc:title>
  <dc:creator>Milner, Bess</dc:creator>
  <cp:lastModifiedBy>Hutchison,Josh (DSHS)</cp:lastModifiedBy>
  <cp:revision>4</cp:revision>
  <dcterms:created xsi:type="dcterms:W3CDTF">2020-12-03T15:31:35Z</dcterms:created>
  <dcterms:modified xsi:type="dcterms:W3CDTF">2020-12-10T16:07:44Z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0x010100BFA0300508719E478895DD44E8908DC9</vt:lpwstr>
  </property>
</Properties>
</file>