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8"/>
  </p:notesMasterIdLst>
  <p:sldIdLst>
    <p:sldId id="299" r:id="rId3"/>
    <p:sldId id="301" r:id="rId4"/>
    <p:sldId id="310" r:id="rId5"/>
    <p:sldId id="263" r:id="rId6"/>
    <p:sldId id="262" r:id="rId7"/>
    <p:sldId id="261" r:id="rId8"/>
    <p:sldId id="264" r:id="rId9"/>
    <p:sldId id="260" r:id="rId10"/>
    <p:sldId id="265" r:id="rId11"/>
    <p:sldId id="314" r:id="rId12"/>
    <p:sldId id="305" r:id="rId13"/>
    <p:sldId id="306" r:id="rId14"/>
    <p:sldId id="315" r:id="rId15"/>
    <p:sldId id="307" r:id="rId16"/>
    <p:sldId id="316" r:id="rId17"/>
    <p:sldId id="317" r:id="rId18"/>
    <p:sldId id="318" r:id="rId19"/>
    <p:sldId id="319" r:id="rId20"/>
    <p:sldId id="321" r:id="rId21"/>
    <p:sldId id="311" r:id="rId22"/>
    <p:sldId id="322" r:id="rId23"/>
    <p:sldId id="320" r:id="rId24"/>
    <p:sldId id="308" r:id="rId25"/>
    <p:sldId id="298"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ha Ainsworth" initials="AA" lastIdx="1" clrIdx="0">
    <p:extLst>
      <p:ext uri="{19B8F6BF-5375-455C-9EA6-DF929625EA0E}">
        <p15:presenceInfo xmlns:p15="http://schemas.microsoft.com/office/powerpoint/2012/main" userId="S-1-5-21-1296770660-924794415-1850952788-7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6066A-73D2-4951-8BCA-BF0B1A2B0E30}" v="9843" dt="2019-06-05T17:21:23.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7" autoAdjust="0"/>
    <p:restoredTop sz="72603" autoAdjust="0"/>
  </p:normalViewPr>
  <p:slideViewPr>
    <p:cSldViewPr snapToGrid="0">
      <p:cViewPr varScale="1">
        <p:scale>
          <a:sx n="66" d="100"/>
          <a:sy n="66" d="100"/>
        </p:scale>
        <p:origin x="79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5116F-3BFE-4645-AECF-4428B0535D7F}" type="datetimeFigureOut">
              <a:rPr lang="en-US" smtClean="0"/>
              <a:t>6/6/2019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B10ED-6588-42FE-89B7-F54A7E104BE8}" type="slidenum">
              <a:rPr lang="en-US" smtClean="0"/>
              <a:t>‹#›</a:t>
            </a:fld>
            <a:endParaRPr lang="en-US" dirty="0"/>
          </a:p>
        </p:txBody>
      </p:sp>
    </p:spTree>
    <p:extLst>
      <p:ext uri="{BB962C8B-B14F-4D97-AF65-F5344CB8AC3E}">
        <p14:creationId xmlns:p14="http://schemas.microsoft.com/office/powerpoint/2010/main" val="379246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2</a:t>
            </a:fld>
            <a:endParaRPr lang="en-US" dirty="0"/>
          </a:p>
        </p:txBody>
      </p:sp>
    </p:spTree>
    <p:extLst>
      <p:ext uri="{BB962C8B-B14F-4D97-AF65-F5344CB8AC3E}">
        <p14:creationId xmlns:p14="http://schemas.microsoft.com/office/powerpoint/2010/main" val="399267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biggest winners of the 2019 session is access to trauma 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 John </a:t>
            </a:r>
            <a:r>
              <a:rPr lang="en-US" sz="1200" kern="1200" dirty="0" err="1">
                <a:solidFill>
                  <a:schemeClr val="tx1"/>
                </a:solidFill>
                <a:effectLst/>
                <a:latin typeface="+mn-lt"/>
                <a:ea typeface="+mn-ea"/>
                <a:cs typeface="+mn-cs"/>
              </a:rPr>
              <a:t>Zerwas</a:t>
            </a:r>
            <a:r>
              <a:rPr lang="en-US" sz="1200" kern="1200" dirty="0">
                <a:solidFill>
                  <a:schemeClr val="tx1"/>
                </a:solidFill>
                <a:effectLst/>
                <a:latin typeface="+mn-lt"/>
                <a:ea typeface="+mn-ea"/>
                <a:cs typeface="+mn-cs"/>
              </a:rPr>
              <a:t> (R-Richmond) and Sen. Joan Huffman (R-Houston) passed landmark legislation that repeals the much-maligned Driver Responsibility Program—the primary source of revenue for the state’s trauma fund (Account 5111)—while maintaining funding for the state’s more than 280 designated trauma hospitals.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Repealing the DRP and replacing its lost revenue for trauma hospital funding is an issue Texas hospitals, lawmakers and other stakeholders have worked to address for more than six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Revenue in the state trauma fund, when combined with federal funds, provides $176.4 million to offsets just over half of Texas trauma hospitals’ more than $320 million in unreimbursed trauma care costs.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trauma, the trauma fund also supports funding that, when combined with federal funds, provides $150.8 million for safety net hospitals to provide care to indigent and vulnerable populations. </a:t>
            </a: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17</a:t>
            </a:fld>
            <a:endParaRPr lang="en-US" dirty="0"/>
          </a:p>
        </p:txBody>
      </p:sp>
    </p:spTree>
    <p:extLst>
      <p:ext uri="{BB962C8B-B14F-4D97-AF65-F5344CB8AC3E}">
        <p14:creationId xmlns:p14="http://schemas.microsoft.com/office/powerpoint/2010/main" val="170804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SB 1264</a:t>
            </a:r>
            <a:r>
              <a:rPr lang="en-US" b="0" dirty="0"/>
              <a:t>, by </a:t>
            </a:r>
            <a:r>
              <a:rPr lang="en-US" sz="1200" b="0" kern="1200" dirty="0">
                <a:solidFill>
                  <a:schemeClr val="tx1"/>
                </a:solidFill>
                <a:effectLst/>
                <a:latin typeface="+mn-lt"/>
                <a:ea typeface="+mn-ea"/>
                <a:cs typeface="+mn-cs"/>
              </a:rPr>
              <a:t>Sen. Kelly Hancock (R-North Richland Hills), Sen. John Whitmire (D-Houston), Rep. Tom </a:t>
            </a:r>
            <a:r>
              <a:rPr lang="en-US" sz="1200" b="0" kern="1200" dirty="0" err="1">
                <a:solidFill>
                  <a:schemeClr val="tx1"/>
                </a:solidFill>
                <a:effectLst/>
                <a:latin typeface="+mn-lt"/>
                <a:ea typeface="+mn-ea"/>
                <a:cs typeface="+mn-cs"/>
              </a:rPr>
              <a:t>Oliverson</a:t>
            </a:r>
            <a:r>
              <a:rPr lang="en-US" sz="1200" b="0" kern="1200" dirty="0">
                <a:solidFill>
                  <a:schemeClr val="tx1"/>
                </a:solidFill>
                <a:effectLst/>
                <a:latin typeface="+mn-lt"/>
                <a:ea typeface="+mn-ea"/>
                <a:cs typeface="+mn-cs"/>
              </a:rPr>
              <a:t> (R-Cypress) and Rep. Trey Martinez Fischer (D-San Antonio), prohibits surprise billing for emergency care and for out-of-network providers or for laboratory and imaging services originating from in-network facilities. The legislation creates a bifurcated system where </a:t>
            </a:r>
            <a:r>
              <a:rPr lang="en-US" sz="1200" kern="1200" dirty="0">
                <a:solidFill>
                  <a:schemeClr val="tx1"/>
                </a:solidFill>
                <a:effectLst/>
                <a:latin typeface="+mn-lt"/>
                <a:ea typeface="+mn-ea"/>
                <a:cs typeface="+mn-cs"/>
              </a:rPr>
              <a:t>hospitals and other facilities are subject to mediation, without government-set rate parameters other than usual and customary rate, while physicians and other health care providers are included in the arbitration requirement.</a:t>
            </a:r>
            <a:endParaRPr lang="en-US" b="0" dirty="0"/>
          </a:p>
        </p:txBody>
      </p:sp>
      <p:sp>
        <p:nvSpPr>
          <p:cNvPr id="4" name="Slide Number Placeholder 3"/>
          <p:cNvSpPr>
            <a:spLocks noGrp="1"/>
          </p:cNvSpPr>
          <p:nvPr>
            <p:ph type="sldNum" sz="quarter" idx="5"/>
          </p:nvPr>
        </p:nvSpPr>
        <p:spPr/>
        <p:txBody>
          <a:bodyPr/>
          <a:lstStyle/>
          <a:p>
            <a:fld id="{C32B10ED-6588-42FE-89B7-F54A7E104BE8}" type="slidenum">
              <a:rPr lang="en-US" smtClean="0"/>
              <a:t>18</a:t>
            </a:fld>
            <a:endParaRPr lang="en-US" dirty="0"/>
          </a:p>
        </p:txBody>
      </p:sp>
    </p:spTree>
    <p:extLst>
      <p:ext uri="{BB962C8B-B14F-4D97-AF65-F5344CB8AC3E}">
        <p14:creationId xmlns:p14="http://schemas.microsoft.com/office/powerpoint/2010/main" val="81603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SB 1238</a:t>
            </a:r>
            <a:r>
              <a:rPr lang="en-US" dirty="0"/>
              <a:t>, by Sen. Nathan Johnson (D-Dallas)/Rep. Toni Rose (D-Dallas), </a:t>
            </a:r>
            <a:r>
              <a:rPr lang="en-US" sz="1200" kern="1200" dirty="0">
                <a:solidFill>
                  <a:schemeClr val="tx1"/>
                </a:solidFill>
                <a:effectLst/>
                <a:latin typeface="+mn-lt"/>
                <a:ea typeface="+mn-ea"/>
                <a:cs typeface="+mn-cs"/>
              </a:rPr>
              <a:t>would streamline the process for psychiatric hospitals to admit an individual requesting inpatient mental health treatment and expedite access to and increase continuity of care. Under this bill, Texans needing inpatient mental health treatment the care they need more quickly.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number of bills were filed this session governing court-ordered mental health services, processes for temporarily holding individuals in need to emergency mental health treatment, including children and individuals with a cognitive disability and circumstances in which a provider may disregard a declaration for mental health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August 2018, the Texas Hospital Association hosted a forum for behavioral health hospitals and stakeholders to discuss challenges in access to appropriate care for individuals who present to the emergency department for involuntary mental health treatment and potential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of that work, THA worked with the Office of Court Administration, under the Supreme Court of Texas, and legislators on a long-term solution to access to and coordination of court-ordered mental health care. THA will work with the appropriate state agencies to implement efforts through rulemaking during the 2019-2020 interim. </a:t>
            </a: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19</a:t>
            </a:fld>
            <a:endParaRPr lang="en-US" dirty="0"/>
          </a:p>
        </p:txBody>
      </p:sp>
    </p:spTree>
    <p:extLst>
      <p:ext uri="{BB962C8B-B14F-4D97-AF65-F5344CB8AC3E}">
        <p14:creationId xmlns:p14="http://schemas.microsoft.com/office/powerpoint/2010/main" val="6324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SB 384</a:t>
            </a:r>
            <a:r>
              <a:rPr lang="en-US" dirty="0"/>
              <a:t>, by Sen. Jane Nelson (R-Flower Mound), aligns state and federal reporting requirements for health care-associated infections. This legislation reduces administrative burden so hospitals can focus on their infection control and prevention efforts.</a:t>
            </a:r>
          </a:p>
          <a:p>
            <a:endParaRPr lang="en-US" dirty="0"/>
          </a:p>
          <a:p>
            <a:r>
              <a:rPr lang="en-US" b="1" dirty="0"/>
              <a:t>SB 752,</a:t>
            </a:r>
            <a:r>
              <a:rPr lang="en-US" dirty="0"/>
              <a:t> by Sen. Joan Huffman (R-Houston)/Rep. John </a:t>
            </a:r>
            <a:r>
              <a:rPr lang="en-US" dirty="0" err="1"/>
              <a:t>Oliverson</a:t>
            </a:r>
            <a:r>
              <a:rPr lang="en-US" dirty="0"/>
              <a:t> (R-Cypress), expands liability protection for volunteer providers and facilities that sponsor them to ensure timely access to essential health care services during a disaster. This effort became a priority after Texas hospitals identified lessons learned from Hurricane Harvey.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HB 2929</a:t>
            </a:r>
            <a:r>
              <a:rPr lang="en-US" dirty="0"/>
              <a:t>, by Sen. Kelly Hancock (R-North Richland Hills)/Rep. Jeff Leach (R-Plano), which would clarify existing state law to ensure that Texas hospitals can attach liens to personal injury settlements in order to recoup the costs of treatment—regardless of where the care occurs in the hospital—provided to individual who are injured as a result of another’s negligence. </a:t>
            </a: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20</a:t>
            </a:fld>
            <a:endParaRPr lang="en-US" dirty="0"/>
          </a:p>
        </p:txBody>
      </p:sp>
    </p:spTree>
    <p:extLst>
      <p:ext uri="{BB962C8B-B14F-4D97-AF65-F5344CB8AC3E}">
        <p14:creationId xmlns:p14="http://schemas.microsoft.com/office/powerpoint/2010/main" val="256459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Legislation governing end-of-life care always is a hot-button political issue, and the discussions this session were no exception. Several bills sought to revise Texas’ current law on advance directives and medical powers of attorney, but state lawmakers weren’t able to push anything over the finish line, and the Texas Hospital Association was heavily involved in helping stop the bad bills.</a:t>
            </a: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21</a:t>
            </a:fld>
            <a:endParaRPr lang="en-US" dirty="0"/>
          </a:p>
        </p:txBody>
      </p:sp>
    </p:spTree>
    <p:extLst>
      <p:ext uri="{BB962C8B-B14F-4D97-AF65-F5344CB8AC3E}">
        <p14:creationId xmlns:p14="http://schemas.microsoft.com/office/powerpoint/2010/main" val="129157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Each legislative session, THA provides updates and resources to keep hospital leaders engaged in the Legislature’s activity related to hospital and health care policy and funding.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THA’s full report summarizing outcomes for Texas hospitals from the 86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Texas legislative session as well as Texas hospitals’ policy priorities for 2019-2020 and more is available at www.tha.org/2019legislativesession. </a:t>
            </a:r>
            <a:endParaRPr lang="en-US" dirty="0"/>
          </a:p>
        </p:txBody>
      </p:sp>
      <p:sp>
        <p:nvSpPr>
          <p:cNvPr id="4" name="Slide Number Placeholder 3"/>
          <p:cNvSpPr>
            <a:spLocks noGrp="1"/>
          </p:cNvSpPr>
          <p:nvPr>
            <p:ph type="sldNum" sz="quarter" idx="10"/>
          </p:nvPr>
        </p:nvSpPr>
        <p:spPr/>
        <p:txBody>
          <a:bodyPr/>
          <a:lstStyle/>
          <a:p>
            <a:fld id="{DE0E1C30-E6A8-412F-A9FF-F68EFFB781A6}" type="slidenum">
              <a:rPr lang="en-US" smtClean="0"/>
              <a:t>24</a:t>
            </a:fld>
            <a:endParaRPr lang="en-US" dirty="0"/>
          </a:p>
        </p:txBody>
      </p:sp>
    </p:spTree>
    <p:extLst>
      <p:ext uri="{BB962C8B-B14F-4D97-AF65-F5344CB8AC3E}">
        <p14:creationId xmlns:p14="http://schemas.microsoft.com/office/powerpoint/2010/main" val="33779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Texas Hospital Association recently launched an educational series on hospital finance.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series is designed to explain policy makers, hospital leaders and health care consumers the intricacies of how hospitals are paid and their own financial investment in the work they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explainer documents provide an overview of where hospital payments come from, Medicaid’s role in hospital finance, the funding challenges rural hospitals experience, hospitals’ investment in physician training and education and other critical elements of hospital finance.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series is available online at www.tha.org/hospitalfinance and from THA’s Legislative Session App. </a:t>
            </a:r>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25</a:t>
            </a:fld>
            <a:endParaRPr lang="en-US" dirty="0"/>
          </a:p>
        </p:txBody>
      </p:sp>
    </p:spTree>
    <p:extLst>
      <p:ext uri="{BB962C8B-B14F-4D97-AF65-F5344CB8AC3E}">
        <p14:creationId xmlns:p14="http://schemas.microsoft.com/office/powerpoint/2010/main" val="339765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4</a:t>
            </a:fld>
            <a:endParaRPr lang="en-US" dirty="0"/>
          </a:p>
        </p:txBody>
      </p:sp>
    </p:spTree>
    <p:extLst>
      <p:ext uri="{BB962C8B-B14F-4D97-AF65-F5344CB8AC3E}">
        <p14:creationId xmlns:p14="http://schemas.microsoft.com/office/powerpoint/2010/main" val="53045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Beginning Jan. 1 2019, Texas hospitals must publish online their standard charges for all items and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several years, federal law has required Texas hospitals to publish and update lists of standard charges for items and services the hospitals provide. The new federal guidance creates more specific guidelines, which THA advocated against in discussions with the Centers for Medicare &amp; Medicaid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 opposes a chargemaster because the tool is complex and often fails to help patients make meaningful comparisons among providers. Patients would be better served by comparing potential out-of-pocket costs for services and treatment, which are best made available by payers that have access to both hospital and physician charges and payments.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Nonetheless, THA is committed to helping Texas hospitals increase transparency around hospital charges and billing and strongly encourages all Texas hospitals to comply with the new federal chargemaster requirement. </a:t>
            </a:r>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9</a:t>
            </a:fld>
            <a:endParaRPr lang="en-US" dirty="0"/>
          </a:p>
        </p:txBody>
      </p:sp>
    </p:spTree>
    <p:extLst>
      <p:ext uri="{BB962C8B-B14F-4D97-AF65-F5344CB8AC3E}">
        <p14:creationId xmlns:p14="http://schemas.microsoft.com/office/powerpoint/2010/main" val="64524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10</a:t>
            </a:fld>
            <a:endParaRPr lang="en-US" dirty="0"/>
          </a:p>
        </p:txBody>
      </p:sp>
    </p:spTree>
    <p:extLst>
      <p:ext uri="{BB962C8B-B14F-4D97-AF65-F5344CB8AC3E}">
        <p14:creationId xmlns:p14="http://schemas.microsoft.com/office/powerpoint/2010/main" val="260611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week of session, the Texas House of Representatives unanimously elected Rep. Dennis Bonnen to serve as Speaker of the House. Speaker Bonnen then announced committee assignments for the 86</a:t>
            </a:r>
            <a:r>
              <a:rPr lang="en-US" baseline="30000" dirty="0"/>
              <a:t>th</a:t>
            </a:r>
            <a:r>
              <a:rPr lang="en-US" dirty="0"/>
              <a:t> legislative session. </a:t>
            </a:r>
          </a:p>
          <a:p>
            <a:endParaRPr lang="en-US" dirty="0"/>
          </a:p>
          <a:p>
            <a:r>
              <a:rPr lang="en-US" dirty="0"/>
              <a:t>As expected, Rep. John </a:t>
            </a:r>
            <a:r>
              <a:rPr lang="en-US" dirty="0" err="1"/>
              <a:t>Zerwas</a:t>
            </a:r>
            <a:r>
              <a:rPr lang="en-US" dirty="0"/>
              <a:t> served again as chief budget writer over the House Appropriations Committee. Rep. Senfronia Thompson and Rep. Four Price took on new positions to chair the Public Health and Calendars Committees. </a:t>
            </a:r>
          </a:p>
        </p:txBody>
      </p:sp>
      <p:sp>
        <p:nvSpPr>
          <p:cNvPr id="4" name="Slide Number Placeholder 3"/>
          <p:cNvSpPr>
            <a:spLocks noGrp="1"/>
          </p:cNvSpPr>
          <p:nvPr>
            <p:ph type="sldNum" sz="quarter" idx="5"/>
          </p:nvPr>
        </p:nvSpPr>
        <p:spPr/>
        <p:txBody>
          <a:bodyPr/>
          <a:lstStyle/>
          <a:p>
            <a:fld id="{C32B10ED-6588-42FE-89B7-F54A7E104BE8}" type="slidenum">
              <a:rPr lang="en-US" smtClean="0"/>
              <a:t>11</a:t>
            </a:fld>
            <a:endParaRPr lang="en-US" dirty="0"/>
          </a:p>
        </p:txBody>
      </p:sp>
    </p:spTree>
    <p:extLst>
      <p:ext uri="{BB962C8B-B14F-4D97-AF65-F5344CB8AC3E}">
        <p14:creationId xmlns:p14="http://schemas.microsoft.com/office/powerpoint/2010/main" val="58813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 Gov. Dan Patrick announced committee assignments for the 86</a:t>
            </a:r>
            <a:r>
              <a:rPr lang="en-US" baseline="30000" dirty="0"/>
              <a:t>th</a:t>
            </a:r>
            <a:r>
              <a:rPr lang="en-US" dirty="0"/>
              <a:t> Legislature. </a:t>
            </a:r>
          </a:p>
          <a:p>
            <a:endParaRPr lang="en-US" dirty="0"/>
          </a:p>
          <a:p>
            <a:r>
              <a:rPr lang="en-US" dirty="0"/>
              <a:t>Sen. Jane Nelson again served as chief budget writer and oversaw the Senate Finance Committee, and Sen. Kelly Hancock maintained his post as chair of the Business &amp; Commerce Committee chair. Lt. Gov. Dan Patrick announced that Sen. Lois Kolkhorst would serve for the first time as the new chair for the Health &amp; Human Services Committee, replacing former chair Sen. Charles </a:t>
            </a:r>
            <a:r>
              <a:rPr lang="en-US" dirty="0" err="1"/>
              <a:t>Schwertner</a:t>
            </a:r>
            <a:r>
              <a:rPr lang="en-US" dirty="0"/>
              <a:t> (R-Georgetown). </a:t>
            </a:r>
          </a:p>
        </p:txBody>
      </p:sp>
      <p:sp>
        <p:nvSpPr>
          <p:cNvPr id="4" name="Slide Number Placeholder 3"/>
          <p:cNvSpPr>
            <a:spLocks noGrp="1"/>
          </p:cNvSpPr>
          <p:nvPr>
            <p:ph type="sldNum" sz="quarter" idx="5"/>
          </p:nvPr>
        </p:nvSpPr>
        <p:spPr/>
        <p:txBody>
          <a:bodyPr/>
          <a:lstStyle/>
          <a:p>
            <a:fld id="{C32B10ED-6588-42FE-89B7-F54A7E104BE8}" type="slidenum">
              <a:rPr lang="en-US" smtClean="0"/>
              <a:t>12</a:t>
            </a:fld>
            <a:endParaRPr lang="en-US" dirty="0"/>
          </a:p>
        </p:txBody>
      </p:sp>
    </p:spTree>
    <p:extLst>
      <p:ext uri="{BB962C8B-B14F-4D97-AF65-F5344CB8AC3E}">
        <p14:creationId xmlns:p14="http://schemas.microsoft.com/office/powerpoint/2010/main" val="238990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holdover issues that the legislature failed to resolve in the 2017 legislative session was the governor’s and legislative leadership’s priority to limit local governments’ ability to raise property tax rates.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Passing a bill to reduce residents’ property tax burden was nearly as important for the legislature as passing the state budget.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Such a reduction posed a significant threat to Texas hospitals’ ability to generate revenue to provide the state share of hospitals’ supplemental payments and support indigent health care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Ultimately, lawmakers came to understand the devastating consequences the legislation could have on Texas hospitals’ ability to support the health care safety net and exempted county hospitals and hospital districts from the new, lower caps. </a:t>
            </a: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13</a:t>
            </a:fld>
            <a:endParaRPr lang="en-US" dirty="0"/>
          </a:p>
        </p:txBody>
      </p:sp>
    </p:spTree>
    <p:extLst>
      <p:ext uri="{BB962C8B-B14F-4D97-AF65-F5344CB8AC3E}">
        <p14:creationId xmlns:p14="http://schemas.microsoft.com/office/powerpoint/2010/main" val="228064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two-year state budget is the one bill that lawmakers must pass each legislative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Lawmakers have about $10 billion more to spend than for 2018-2019.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an allowed 16 percent spending increase over the 2018-2019 biennium, state lawmakers could cover existing expenditures and fund new items for 2020-2021.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86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Texas Legislature ultimately passed a $250.7 billion two-year budget—a preliminary amount that will change slightly after the governor’s June 16 deadline to complete line-item vetoes in the budget and approve all the other bills.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14</a:t>
            </a:fld>
            <a:endParaRPr lang="en-US" dirty="0"/>
          </a:p>
        </p:txBody>
      </p:sp>
    </p:spTree>
    <p:extLst>
      <p:ext uri="{BB962C8B-B14F-4D97-AF65-F5344CB8AC3E}">
        <p14:creationId xmlns:p14="http://schemas.microsoft.com/office/powerpoint/2010/main" val="60186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16</a:t>
            </a:fld>
            <a:endParaRPr lang="en-US" dirty="0"/>
          </a:p>
        </p:txBody>
      </p:sp>
    </p:spTree>
    <p:extLst>
      <p:ext uri="{BB962C8B-B14F-4D97-AF65-F5344CB8AC3E}">
        <p14:creationId xmlns:p14="http://schemas.microsoft.com/office/powerpoint/2010/main" val="29817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4" name="Rectangle 3"/>
          <p:cNvSpPr/>
          <p:nvPr/>
        </p:nvSpPr>
        <p:spPr>
          <a:xfrm>
            <a:off x="5185533" y="2855288"/>
            <a:ext cx="1622322" cy="4719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accent1"/>
              </a:solidFill>
            </a:endParaRPr>
          </a:p>
        </p:txBody>
      </p:sp>
      <p:sp>
        <p:nvSpPr>
          <p:cNvPr id="5"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accent1"/>
                </a:solidFill>
                <a:latin typeface="FreightSans Pro Light" charset="0"/>
              </a:defRPr>
            </a:lvl1pPr>
          </a:lstStyle>
          <a:p>
            <a:r>
              <a:rPr lang="en-US"/>
              <a:t>Click to edit Master title style</a:t>
            </a:r>
            <a:endParaRPr lang="en-US" dirty="0"/>
          </a:p>
        </p:txBody>
      </p:sp>
      <p:sp>
        <p:nvSpPr>
          <p:cNvPr id="6"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tx2"/>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1098872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07">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9357543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08">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06889056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09">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20455150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10">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39151765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ist 01">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4000" y="1739900"/>
            <a:ext cx="5871792"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85892164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 0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16900879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 03">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62170803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st 04">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77307806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ragraph 01">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4000" y="1739900"/>
            <a:ext cx="5871792"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54016869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ragraph 02">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3999" y="1739900"/>
            <a:ext cx="7439335"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49240878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st Blank">
    <p:spTree>
      <p:nvGrpSpPr>
        <p:cNvPr id="1" name=""/>
        <p:cNvGrpSpPr/>
        <p:nvPr/>
      </p:nvGrpSpPr>
      <p:grpSpPr>
        <a:xfrm>
          <a:off x="0" y="0"/>
          <a:ext cx="0" cy="0"/>
          <a:chOff x="0" y="0"/>
          <a:chExt cx="0" cy="0"/>
        </a:xfrm>
      </p:grpSpPr>
      <p:sp>
        <p:nvSpPr>
          <p:cNvPr id="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8"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tx2"/>
                </a:solidFill>
                <a:latin typeface="FreightSans Pro Light" charset="0"/>
                <a:ea typeface="FreightSans Pro Light" charset="0"/>
                <a:cs typeface="FreightSans Pro Light" charset="0"/>
              </a:defRPr>
            </a:lvl1pPr>
            <a:lvl2pPr>
              <a:defRPr b="0" i="0">
                <a:solidFill>
                  <a:schemeClr val="tx2"/>
                </a:solidFill>
                <a:latin typeface="FreightSans Pro Light" charset="0"/>
                <a:ea typeface="FreightSans Pro Light" charset="0"/>
                <a:cs typeface="FreightSans Pro Light" charset="0"/>
              </a:defRPr>
            </a:lvl2pPr>
            <a:lvl3pPr>
              <a:defRPr b="0" i="0">
                <a:solidFill>
                  <a:schemeClr val="tx2"/>
                </a:solidFill>
                <a:latin typeface="FreightSans Pro Light" charset="0"/>
                <a:ea typeface="FreightSans Pro Light" charset="0"/>
                <a:cs typeface="FreightSans Pro Light" charset="0"/>
              </a:defRPr>
            </a:lvl3pPr>
            <a:lvl4pPr>
              <a:defRPr b="0" i="0">
                <a:solidFill>
                  <a:schemeClr val="tx2"/>
                </a:solidFill>
                <a:latin typeface="FreightSans Pro Light" charset="0"/>
                <a:ea typeface="FreightSans Pro Light" charset="0"/>
                <a:cs typeface="FreightSans Pro Light" charset="0"/>
              </a:defRPr>
            </a:lvl4pPr>
            <a:lvl5pPr>
              <a:defRPr b="0" i="0">
                <a:solidFill>
                  <a:schemeClr val="tx2"/>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243755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ragraph 0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5374974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ragraph 04">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26179916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agraph Blank">
    <p:spTree>
      <p:nvGrpSpPr>
        <p:cNvPr id="1" name=""/>
        <p:cNvGrpSpPr/>
        <p:nvPr/>
      </p:nvGrpSpPr>
      <p:grpSpPr>
        <a:xfrm>
          <a:off x="0" y="0"/>
          <a:ext cx="0" cy="0"/>
          <a:chOff x="0" y="0"/>
          <a:chExt cx="0" cy="0"/>
        </a:xfrm>
      </p:grpSpPr>
      <p:sp>
        <p:nvSpPr>
          <p:cNvPr id="4"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5"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tx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spTree>
    <p:extLst>
      <p:ext uri="{BB962C8B-B14F-4D97-AF65-F5344CB8AC3E}">
        <p14:creationId xmlns:p14="http://schemas.microsoft.com/office/powerpoint/2010/main" val="245502488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16886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01">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3831641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02">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758645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0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3730918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05">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1583624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06">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a:t>Click to edit Master 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060036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430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a:xfrm>
            <a:off x="0" y="0"/>
            <a:ext cx="12192000" cy="106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accent1"/>
                </a:solidFill>
                <a:latin typeface="FreightSans Pro Light" charset="0"/>
                <a:ea typeface="FreightSans Pro Light" charset="0"/>
                <a:cs typeface="FreightSans Pro Light" charset="0"/>
              </a:rPr>
              <a:t>Texas Hospital Association</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4874" y="5863717"/>
            <a:ext cx="811685" cy="811685"/>
          </a:xfrm>
          <a:prstGeom prst="rect">
            <a:avLst/>
          </a:prstGeom>
        </p:spPr>
      </p:pic>
    </p:spTree>
    <p:extLst>
      <p:ext uri="{BB962C8B-B14F-4D97-AF65-F5344CB8AC3E}">
        <p14:creationId xmlns:p14="http://schemas.microsoft.com/office/powerpoint/2010/main" val="48796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90000"/>
        </a:lnSpc>
        <a:spcBef>
          <a:spcPct val="0"/>
        </a:spcBef>
        <a:buNone/>
        <a:defRPr sz="4400" b="0" i="0" kern="1200">
          <a:solidFill>
            <a:schemeClr val="accent1"/>
          </a:solidFill>
          <a:latin typeface="FreightSans Pro Light" charset="0"/>
          <a:ea typeface="FreightSans Pro Light" charset="0"/>
          <a:cs typeface="FreightSans Pro Light" charset="0"/>
        </a:defRPr>
      </a:lvl1pPr>
    </p:titleStyle>
    <p:bodyStyle>
      <a:lvl1pPr marL="228600" indent="-228600" algn="l" defTabSz="914400" rtl="0" eaLnBrk="1" latinLnBrk="0" hangingPunct="1">
        <a:lnSpc>
          <a:spcPct val="90000"/>
        </a:lnSpc>
        <a:spcBef>
          <a:spcPts val="1000"/>
        </a:spcBef>
        <a:buSzPct val="50000"/>
        <a:buFont typeface="Arial"/>
        <a:buChar char="•"/>
        <a:defRPr sz="2800" b="0" i="0" kern="1200">
          <a:solidFill>
            <a:schemeClr val="tx1"/>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1"/>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1"/>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9128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4009-E5EB-447E-AF69-477E94D068AE}"/>
              </a:ext>
            </a:extLst>
          </p:cNvPr>
          <p:cNvSpPr>
            <a:spLocks noGrp="1"/>
          </p:cNvSpPr>
          <p:nvPr>
            <p:ph type="ctrTitle"/>
          </p:nvPr>
        </p:nvSpPr>
        <p:spPr>
          <a:xfrm>
            <a:off x="1524000" y="306535"/>
            <a:ext cx="9144000" cy="2387600"/>
          </a:xfrm>
        </p:spPr>
        <p:txBody>
          <a:bodyPr/>
          <a:lstStyle/>
          <a:p>
            <a:r>
              <a:rPr lang="en-US" dirty="0"/>
              <a:t>Key Issues for Texas Hospitals</a:t>
            </a:r>
          </a:p>
        </p:txBody>
      </p:sp>
      <p:sp>
        <p:nvSpPr>
          <p:cNvPr id="3" name="Subtitle 2">
            <a:extLst>
              <a:ext uri="{FF2B5EF4-FFF2-40B4-BE49-F238E27FC236}">
                <a16:creationId xmlns:a16="http://schemas.microsoft.com/office/drawing/2014/main" id="{97EDF696-A19C-4B09-8A7A-9251DF87A572}"/>
              </a:ext>
            </a:extLst>
          </p:cNvPr>
          <p:cNvSpPr>
            <a:spLocks noGrp="1"/>
          </p:cNvSpPr>
          <p:nvPr>
            <p:ph type="subTitle" idx="1"/>
          </p:nvPr>
        </p:nvSpPr>
        <p:spPr>
          <a:xfrm>
            <a:off x="1548768" y="3557388"/>
            <a:ext cx="9144000" cy="2591951"/>
          </a:xfrm>
        </p:spPr>
        <p:txBody>
          <a:bodyPr>
            <a:normAutofit/>
          </a:bodyPr>
          <a:lstStyle/>
          <a:p>
            <a:endParaRPr lang="en-US" dirty="0"/>
          </a:p>
          <a:p>
            <a:r>
              <a:rPr lang="en-US" dirty="0"/>
              <a:t>Outcomes for Texas Hospitals from the 86</a:t>
            </a:r>
            <a:r>
              <a:rPr lang="en-US" baseline="30000" dirty="0"/>
              <a:t>th</a:t>
            </a:r>
            <a:r>
              <a:rPr lang="en-US" dirty="0"/>
              <a:t> Texas Legislature</a:t>
            </a:r>
          </a:p>
        </p:txBody>
      </p:sp>
    </p:spTree>
    <p:extLst>
      <p:ext uri="{BB962C8B-B14F-4D97-AF65-F5344CB8AC3E}">
        <p14:creationId xmlns:p14="http://schemas.microsoft.com/office/powerpoint/2010/main" val="9196152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B9CD-3828-4BFB-A180-2351F29C1F3D}"/>
              </a:ext>
            </a:extLst>
          </p:cNvPr>
          <p:cNvSpPr>
            <a:spLocks noGrp="1"/>
          </p:cNvSpPr>
          <p:nvPr>
            <p:ph type="ctrTitle"/>
          </p:nvPr>
        </p:nvSpPr>
        <p:spPr/>
        <p:txBody>
          <a:bodyPr/>
          <a:lstStyle/>
          <a:p>
            <a:r>
              <a:rPr lang="en-US" dirty="0"/>
              <a:t>86</a:t>
            </a:r>
            <a:r>
              <a:rPr lang="en-US" baseline="30000" dirty="0"/>
              <a:t>th</a:t>
            </a:r>
            <a:r>
              <a:rPr lang="en-US" dirty="0"/>
              <a:t> Texas Legislature</a:t>
            </a:r>
          </a:p>
        </p:txBody>
      </p:sp>
      <p:sp>
        <p:nvSpPr>
          <p:cNvPr id="3" name="Text Placeholder 2">
            <a:extLst>
              <a:ext uri="{FF2B5EF4-FFF2-40B4-BE49-F238E27FC236}">
                <a16:creationId xmlns:a16="http://schemas.microsoft.com/office/drawing/2014/main" id="{E0C55A53-BBDB-4D94-8DDF-C6FB7A6CC4F6}"/>
              </a:ext>
            </a:extLst>
          </p:cNvPr>
          <p:cNvSpPr>
            <a:spLocks noGrp="1"/>
          </p:cNvSpPr>
          <p:nvPr>
            <p:ph type="body" sz="quarter" idx="10"/>
          </p:nvPr>
        </p:nvSpPr>
        <p:spPr>
          <a:xfrm>
            <a:off x="253999" y="1739900"/>
            <a:ext cx="9711636" cy="4358392"/>
          </a:xfrm>
        </p:spPr>
        <p:txBody>
          <a:bodyPr>
            <a:normAutofit fontScale="92500" lnSpcReduction="20000"/>
          </a:bodyPr>
          <a:lstStyle/>
          <a:p>
            <a:r>
              <a:rPr lang="en-US" dirty="0"/>
              <a:t>Meets for 140 days every two years during odd-numbered years.</a:t>
            </a:r>
          </a:p>
          <a:p>
            <a:endParaRPr lang="en-US" dirty="0"/>
          </a:p>
          <a:p>
            <a:r>
              <a:rPr lang="en-US" dirty="0"/>
              <a:t>2019 legislative session: Jan. 8 – May 27.</a:t>
            </a:r>
          </a:p>
          <a:p>
            <a:endParaRPr lang="en-US" dirty="0"/>
          </a:p>
          <a:p>
            <a:r>
              <a:rPr lang="en-US" dirty="0"/>
              <a:t>THA tracked more than 1,500 of the nearly 7,500 health care and hospital-related bills that lawmakers filed.</a:t>
            </a:r>
          </a:p>
          <a:p>
            <a:endParaRPr lang="en-US" dirty="0"/>
          </a:p>
          <a:p>
            <a:r>
              <a:rPr lang="en-US" dirty="0"/>
              <a:t>Priorities for state leadership: must-pass 2020-2021 budget, state property tax reform and a stronger investment in school finance.</a:t>
            </a:r>
          </a:p>
          <a:p>
            <a:endParaRPr lang="en-US" dirty="0"/>
          </a:p>
          <a:p>
            <a:r>
              <a:rPr lang="en-US" dirty="0"/>
              <a:t>86</a:t>
            </a:r>
            <a:r>
              <a:rPr lang="en-US" baseline="30000" dirty="0"/>
              <a:t>th</a:t>
            </a:r>
            <a:r>
              <a:rPr lang="en-US" dirty="0"/>
              <a:t> Legislature passed several bills important to Texas hospitals. </a:t>
            </a:r>
          </a:p>
        </p:txBody>
      </p:sp>
    </p:spTree>
    <p:extLst>
      <p:ext uri="{BB962C8B-B14F-4D97-AF65-F5344CB8AC3E}">
        <p14:creationId xmlns:p14="http://schemas.microsoft.com/office/powerpoint/2010/main" val="36103414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0D32-77F0-4549-8B07-9602020E3682}"/>
              </a:ext>
            </a:extLst>
          </p:cNvPr>
          <p:cNvSpPr>
            <a:spLocks noGrp="1"/>
          </p:cNvSpPr>
          <p:nvPr>
            <p:ph type="ctrTitle"/>
          </p:nvPr>
        </p:nvSpPr>
        <p:spPr>
          <a:xfrm>
            <a:off x="196619" y="143753"/>
            <a:ext cx="11661693" cy="1385530"/>
          </a:xfrm>
        </p:spPr>
        <p:txBody>
          <a:bodyPr>
            <a:normAutofit fontScale="90000"/>
          </a:bodyPr>
          <a:lstStyle/>
          <a:p>
            <a:r>
              <a:rPr lang="en-US" dirty="0"/>
              <a:t>Leadership in the Texas House of Representatives </a:t>
            </a:r>
          </a:p>
        </p:txBody>
      </p:sp>
      <p:sp>
        <p:nvSpPr>
          <p:cNvPr id="3" name="Text Placeholder 2">
            <a:extLst>
              <a:ext uri="{FF2B5EF4-FFF2-40B4-BE49-F238E27FC236}">
                <a16:creationId xmlns:a16="http://schemas.microsoft.com/office/drawing/2014/main" id="{E34F146C-8574-4D68-BA67-2F89684C654D}"/>
              </a:ext>
            </a:extLst>
          </p:cNvPr>
          <p:cNvSpPr>
            <a:spLocks noGrp="1"/>
          </p:cNvSpPr>
          <p:nvPr>
            <p:ph type="body" sz="quarter" idx="10"/>
          </p:nvPr>
        </p:nvSpPr>
        <p:spPr>
          <a:xfrm>
            <a:off x="-669294" y="3501340"/>
            <a:ext cx="4202200" cy="1007342"/>
          </a:xfrm>
        </p:spPr>
        <p:txBody>
          <a:bodyPr>
            <a:normAutofit/>
          </a:bodyPr>
          <a:lstStyle/>
          <a:p>
            <a:pPr marL="0" indent="0" algn="ctr">
              <a:buNone/>
            </a:pPr>
            <a:r>
              <a:rPr lang="en-US" sz="1800" dirty="0"/>
              <a:t>Speaker of the House </a:t>
            </a:r>
          </a:p>
          <a:p>
            <a:pPr marL="0" indent="0" algn="ctr">
              <a:buNone/>
            </a:pPr>
            <a:r>
              <a:rPr lang="en-US" sz="1800" dirty="0"/>
              <a:t>Dennis Bonnen (R-Angleton)</a:t>
            </a:r>
          </a:p>
        </p:txBody>
      </p:sp>
      <p:pic>
        <p:nvPicPr>
          <p:cNvPr id="4" name="Picture 3">
            <a:extLst>
              <a:ext uri="{FF2B5EF4-FFF2-40B4-BE49-F238E27FC236}">
                <a16:creationId xmlns:a16="http://schemas.microsoft.com/office/drawing/2014/main" id="{11CD26D8-760A-461E-BD5E-85967DC98482}"/>
              </a:ext>
            </a:extLst>
          </p:cNvPr>
          <p:cNvPicPr>
            <a:picLocks noChangeAspect="1"/>
          </p:cNvPicPr>
          <p:nvPr/>
        </p:nvPicPr>
        <p:blipFill rotWithShape="1">
          <a:blip r:embed="rId3"/>
          <a:srcRect l="4092" t="12799" r="64756"/>
          <a:stretch/>
        </p:blipFill>
        <p:spPr>
          <a:xfrm>
            <a:off x="623784" y="1607299"/>
            <a:ext cx="1859918" cy="1819275"/>
          </a:xfrm>
          <a:prstGeom prst="rect">
            <a:avLst/>
          </a:prstGeom>
        </p:spPr>
      </p:pic>
      <p:sp>
        <p:nvSpPr>
          <p:cNvPr id="5" name="Text Placeholder 2">
            <a:extLst>
              <a:ext uri="{FF2B5EF4-FFF2-40B4-BE49-F238E27FC236}">
                <a16:creationId xmlns:a16="http://schemas.microsoft.com/office/drawing/2014/main" id="{82321276-77B4-4A86-9ADC-519F633BBBAF}"/>
              </a:ext>
            </a:extLst>
          </p:cNvPr>
          <p:cNvSpPr txBox="1">
            <a:spLocks/>
          </p:cNvSpPr>
          <p:nvPr/>
        </p:nvSpPr>
        <p:spPr>
          <a:xfrm>
            <a:off x="2180683" y="5245589"/>
            <a:ext cx="4202200" cy="100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 typeface="Arial"/>
              <a:buChar char="•"/>
              <a:defRPr sz="2800" b="0" i="0" kern="1200">
                <a:solidFill>
                  <a:schemeClr val="tx2"/>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2"/>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2"/>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800" dirty="0"/>
              <a:t>Rep. John Zerwas (R-Richmond)</a:t>
            </a:r>
          </a:p>
          <a:p>
            <a:pPr marL="0" indent="0" algn="ctr">
              <a:buFont typeface="Arial"/>
              <a:buNone/>
            </a:pPr>
            <a:r>
              <a:rPr lang="en-US" sz="1800" dirty="0"/>
              <a:t>Appropriations Committee, Chair</a:t>
            </a:r>
          </a:p>
        </p:txBody>
      </p:sp>
      <p:sp>
        <p:nvSpPr>
          <p:cNvPr id="6" name="Text Placeholder 2">
            <a:extLst>
              <a:ext uri="{FF2B5EF4-FFF2-40B4-BE49-F238E27FC236}">
                <a16:creationId xmlns:a16="http://schemas.microsoft.com/office/drawing/2014/main" id="{EF759C46-0186-4772-B2FB-8B26BC570BF8}"/>
              </a:ext>
            </a:extLst>
          </p:cNvPr>
          <p:cNvSpPr txBox="1">
            <a:spLocks/>
          </p:cNvSpPr>
          <p:nvPr/>
        </p:nvSpPr>
        <p:spPr>
          <a:xfrm>
            <a:off x="8432730" y="5245589"/>
            <a:ext cx="4202200" cy="100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 typeface="Arial"/>
              <a:buChar char="•"/>
              <a:defRPr sz="2800" b="0" i="0" kern="1200">
                <a:solidFill>
                  <a:schemeClr val="tx2"/>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2"/>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2"/>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800" dirty="0"/>
              <a:t>Rep. Four Price (R-Amarillo)</a:t>
            </a:r>
          </a:p>
          <a:p>
            <a:pPr marL="0" indent="0" algn="ctr">
              <a:buFont typeface="Arial"/>
              <a:buNone/>
            </a:pPr>
            <a:r>
              <a:rPr lang="en-US" sz="1800" dirty="0"/>
              <a:t>Calendars Committee, Chair</a:t>
            </a:r>
          </a:p>
        </p:txBody>
      </p:sp>
      <p:sp>
        <p:nvSpPr>
          <p:cNvPr id="7" name="Text Placeholder 2">
            <a:extLst>
              <a:ext uri="{FF2B5EF4-FFF2-40B4-BE49-F238E27FC236}">
                <a16:creationId xmlns:a16="http://schemas.microsoft.com/office/drawing/2014/main" id="{1BADF077-2A0E-442C-9D99-2D4774A4FF55}"/>
              </a:ext>
            </a:extLst>
          </p:cNvPr>
          <p:cNvSpPr txBox="1">
            <a:spLocks/>
          </p:cNvSpPr>
          <p:nvPr/>
        </p:nvSpPr>
        <p:spPr>
          <a:xfrm>
            <a:off x="5552241" y="3501340"/>
            <a:ext cx="4202200" cy="100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 typeface="Arial"/>
              <a:buChar char="•"/>
              <a:defRPr sz="2800" b="0" i="0" kern="1200">
                <a:solidFill>
                  <a:schemeClr val="tx2"/>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2"/>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2"/>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800" dirty="0"/>
              <a:t>Rep. Senfronia Thompson (D-Houston)</a:t>
            </a:r>
          </a:p>
          <a:p>
            <a:pPr marL="0" indent="0" algn="ctr">
              <a:buFont typeface="Arial"/>
              <a:buNone/>
            </a:pPr>
            <a:r>
              <a:rPr lang="en-US" sz="1800" dirty="0"/>
              <a:t>Public Health Committee, Chair</a:t>
            </a:r>
          </a:p>
        </p:txBody>
      </p:sp>
      <p:pic>
        <p:nvPicPr>
          <p:cNvPr id="8" name="Picture 7">
            <a:extLst>
              <a:ext uri="{FF2B5EF4-FFF2-40B4-BE49-F238E27FC236}">
                <a16:creationId xmlns:a16="http://schemas.microsoft.com/office/drawing/2014/main" id="{116B0DED-F4E7-4725-AF87-0C5A7A67DF75}"/>
              </a:ext>
            </a:extLst>
          </p:cNvPr>
          <p:cNvPicPr>
            <a:picLocks noChangeAspect="1"/>
          </p:cNvPicPr>
          <p:nvPr/>
        </p:nvPicPr>
        <p:blipFill>
          <a:blip r:embed="rId4"/>
          <a:stretch>
            <a:fillRect/>
          </a:stretch>
        </p:blipFill>
        <p:spPr>
          <a:xfrm>
            <a:off x="3211085" y="3289342"/>
            <a:ext cx="2085975" cy="1819275"/>
          </a:xfrm>
          <a:prstGeom prst="rect">
            <a:avLst/>
          </a:prstGeom>
        </p:spPr>
      </p:pic>
      <p:pic>
        <p:nvPicPr>
          <p:cNvPr id="9" name="Picture 8">
            <a:extLst>
              <a:ext uri="{FF2B5EF4-FFF2-40B4-BE49-F238E27FC236}">
                <a16:creationId xmlns:a16="http://schemas.microsoft.com/office/drawing/2014/main" id="{D600CAE6-1CB0-47B0-B325-3506AD845771}"/>
              </a:ext>
            </a:extLst>
          </p:cNvPr>
          <p:cNvPicPr>
            <a:picLocks noChangeAspect="1"/>
          </p:cNvPicPr>
          <p:nvPr/>
        </p:nvPicPr>
        <p:blipFill>
          <a:blip r:embed="rId5"/>
          <a:stretch>
            <a:fillRect/>
          </a:stretch>
        </p:blipFill>
        <p:spPr>
          <a:xfrm>
            <a:off x="6724654" y="1543136"/>
            <a:ext cx="1857375" cy="1952625"/>
          </a:xfrm>
          <a:prstGeom prst="rect">
            <a:avLst/>
          </a:prstGeom>
        </p:spPr>
      </p:pic>
      <p:pic>
        <p:nvPicPr>
          <p:cNvPr id="10" name="Picture 9">
            <a:extLst>
              <a:ext uri="{FF2B5EF4-FFF2-40B4-BE49-F238E27FC236}">
                <a16:creationId xmlns:a16="http://schemas.microsoft.com/office/drawing/2014/main" id="{0165E83C-55C2-4C20-999F-E85A4DEC9A61}"/>
              </a:ext>
            </a:extLst>
          </p:cNvPr>
          <p:cNvPicPr>
            <a:picLocks noChangeAspect="1"/>
          </p:cNvPicPr>
          <p:nvPr/>
        </p:nvPicPr>
        <p:blipFill>
          <a:blip r:embed="rId6"/>
          <a:stretch>
            <a:fillRect/>
          </a:stretch>
        </p:blipFill>
        <p:spPr>
          <a:xfrm>
            <a:off x="9545312" y="3426574"/>
            <a:ext cx="2047875" cy="1781175"/>
          </a:xfrm>
          <a:prstGeom prst="rect">
            <a:avLst/>
          </a:prstGeom>
        </p:spPr>
      </p:pic>
    </p:spTree>
    <p:extLst>
      <p:ext uri="{BB962C8B-B14F-4D97-AF65-F5344CB8AC3E}">
        <p14:creationId xmlns:p14="http://schemas.microsoft.com/office/powerpoint/2010/main" val="6757892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0D32-77F0-4549-8B07-9602020E3682}"/>
              </a:ext>
            </a:extLst>
          </p:cNvPr>
          <p:cNvSpPr>
            <a:spLocks noGrp="1"/>
          </p:cNvSpPr>
          <p:nvPr>
            <p:ph type="ctrTitle"/>
          </p:nvPr>
        </p:nvSpPr>
        <p:spPr>
          <a:xfrm>
            <a:off x="217401" y="122971"/>
            <a:ext cx="11661693" cy="1385530"/>
          </a:xfrm>
        </p:spPr>
        <p:txBody>
          <a:bodyPr/>
          <a:lstStyle/>
          <a:p>
            <a:r>
              <a:rPr lang="en-US" dirty="0"/>
              <a:t>Leadership in the Texas Senate</a:t>
            </a:r>
          </a:p>
        </p:txBody>
      </p:sp>
      <p:sp>
        <p:nvSpPr>
          <p:cNvPr id="3" name="Text Placeholder 2">
            <a:extLst>
              <a:ext uri="{FF2B5EF4-FFF2-40B4-BE49-F238E27FC236}">
                <a16:creationId xmlns:a16="http://schemas.microsoft.com/office/drawing/2014/main" id="{E34F146C-8574-4D68-BA67-2F89684C654D}"/>
              </a:ext>
            </a:extLst>
          </p:cNvPr>
          <p:cNvSpPr>
            <a:spLocks noGrp="1"/>
          </p:cNvSpPr>
          <p:nvPr>
            <p:ph type="body" sz="quarter" idx="10"/>
          </p:nvPr>
        </p:nvSpPr>
        <p:spPr>
          <a:xfrm>
            <a:off x="-669294" y="3501340"/>
            <a:ext cx="4202200" cy="1007342"/>
          </a:xfrm>
        </p:spPr>
        <p:txBody>
          <a:bodyPr>
            <a:normAutofit/>
          </a:bodyPr>
          <a:lstStyle/>
          <a:p>
            <a:pPr marL="0" indent="0" algn="ctr">
              <a:buNone/>
            </a:pPr>
            <a:r>
              <a:rPr lang="en-US" sz="1800" dirty="0"/>
              <a:t>Lt. Gov.</a:t>
            </a:r>
          </a:p>
          <a:p>
            <a:pPr marL="0" indent="0" algn="ctr">
              <a:buNone/>
            </a:pPr>
            <a:r>
              <a:rPr lang="en-US" sz="1800" dirty="0"/>
              <a:t>Dan Patrick (R)</a:t>
            </a:r>
          </a:p>
        </p:txBody>
      </p:sp>
      <p:sp>
        <p:nvSpPr>
          <p:cNvPr id="5" name="Text Placeholder 2">
            <a:extLst>
              <a:ext uri="{FF2B5EF4-FFF2-40B4-BE49-F238E27FC236}">
                <a16:creationId xmlns:a16="http://schemas.microsoft.com/office/drawing/2014/main" id="{82321276-77B4-4A86-9ADC-519F633BBBAF}"/>
              </a:ext>
            </a:extLst>
          </p:cNvPr>
          <p:cNvSpPr txBox="1">
            <a:spLocks/>
          </p:cNvSpPr>
          <p:nvPr/>
        </p:nvSpPr>
        <p:spPr>
          <a:xfrm>
            <a:off x="2180683" y="5245589"/>
            <a:ext cx="4202200" cy="100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 typeface="Arial"/>
              <a:buChar char="•"/>
              <a:defRPr sz="2800" b="0" i="0" kern="1200">
                <a:solidFill>
                  <a:schemeClr val="tx2"/>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2"/>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2"/>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800" dirty="0"/>
              <a:t>Sen. Jane Nelson (R-Flower Mound)</a:t>
            </a:r>
          </a:p>
          <a:p>
            <a:pPr marL="0" indent="0" algn="ctr">
              <a:buFont typeface="Arial"/>
              <a:buNone/>
            </a:pPr>
            <a:r>
              <a:rPr lang="en-US" sz="1800" dirty="0"/>
              <a:t>Finance Committee, Chair</a:t>
            </a:r>
          </a:p>
        </p:txBody>
      </p:sp>
      <p:sp>
        <p:nvSpPr>
          <p:cNvPr id="6" name="Text Placeholder 2">
            <a:extLst>
              <a:ext uri="{FF2B5EF4-FFF2-40B4-BE49-F238E27FC236}">
                <a16:creationId xmlns:a16="http://schemas.microsoft.com/office/drawing/2014/main" id="{EF759C46-0186-4772-B2FB-8B26BC570BF8}"/>
              </a:ext>
            </a:extLst>
          </p:cNvPr>
          <p:cNvSpPr txBox="1">
            <a:spLocks/>
          </p:cNvSpPr>
          <p:nvPr/>
        </p:nvSpPr>
        <p:spPr>
          <a:xfrm>
            <a:off x="7989800" y="5257120"/>
            <a:ext cx="4202200" cy="100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 typeface="Arial"/>
              <a:buChar char="•"/>
              <a:defRPr sz="2800" b="0" i="0" kern="1200">
                <a:solidFill>
                  <a:schemeClr val="tx2"/>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2"/>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2"/>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800" dirty="0"/>
              <a:t>Sen. Kelly Hancock (R-North Richland Hills)</a:t>
            </a:r>
          </a:p>
          <a:p>
            <a:pPr marL="0" indent="0" algn="ctr">
              <a:buFont typeface="Arial"/>
              <a:buNone/>
            </a:pPr>
            <a:r>
              <a:rPr lang="en-US" sz="1800" dirty="0"/>
              <a:t>Business &amp; Commerce Committee, Chair</a:t>
            </a:r>
          </a:p>
        </p:txBody>
      </p:sp>
      <p:sp>
        <p:nvSpPr>
          <p:cNvPr id="7" name="Text Placeholder 2">
            <a:extLst>
              <a:ext uri="{FF2B5EF4-FFF2-40B4-BE49-F238E27FC236}">
                <a16:creationId xmlns:a16="http://schemas.microsoft.com/office/drawing/2014/main" id="{1BADF077-2A0E-442C-9D99-2D4774A4FF55}"/>
              </a:ext>
            </a:extLst>
          </p:cNvPr>
          <p:cNvSpPr txBox="1">
            <a:spLocks/>
          </p:cNvSpPr>
          <p:nvPr/>
        </p:nvSpPr>
        <p:spPr>
          <a:xfrm>
            <a:off x="5047451" y="3501340"/>
            <a:ext cx="4202200" cy="100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 typeface="Arial"/>
              <a:buChar char="•"/>
              <a:defRPr sz="2800" b="0" i="0" kern="1200">
                <a:solidFill>
                  <a:schemeClr val="tx2"/>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2"/>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2"/>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2"/>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800" dirty="0"/>
              <a:t>Sen. Lois Kolkhorst (R-Brenham)</a:t>
            </a:r>
          </a:p>
          <a:p>
            <a:pPr marL="0" indent="0" algn="ctr">
              <a:buFont typeface="Arial"/>
              <a:buNone/>
            </a:pPr>
            <a:r>
              <a:rPr lang="en-US" sz="1800" dirty="0"/>
              <a:t>Health &amp; Human Services Committee, Chair</a:t>
            </a:r>
          </a:p>
        </p:txBody>
      </p:sp>
      <p:pic>
        <p:nvPicPr>
          <p:cNvPr id="11" name="Picture 10">
            <a:extLst>
              <a:ext uri="{FF2B5EF4-FFF2-40B4-BE49-F238E27FC236}">
                <a16:creationId xmlns:a16="http://schemas.microsoft.com/office/drawing/2014/main" id="{2F554625-9F13-47FE-91FD-FDFFE114B548}"/>
              </a:ext>
            </a:extLst>
          </p:cNvPr>
          <p:cNvPicPr>
            <a:picLocks noChangeAspect="1"/>
          </p:cNvPicPr>
          <p:nvPr/>
        </p:nvPicPr>
        <p:blipFill>
          <a:blip r:embed="rId3"/>
          <a:stretch>
            <a:fillRect/>
          </a:stretch>
        </p:blipFill>
        <p:spPr>
          <a:xfrm>
            <a:off x="441674" y="1701115"/>
            <a:ext cx="2047875" cy="1800225"/>
          </a:xfrm>
          <a:prstGeom prst="rect">
            <a:avLst/>
          </a:prstGeom>
        </p:spPr>
      </p:pic>
      <p:pic>
        <p:nvPicPr>
          <p:cNvPr id="12" name="Picture 11">
            <a:extLst>
              <a:ext uri="{FF2B5EF4-FFF2-40B4-BE49-F238E27FC236}">
                <a16:creationId xmlns:a16="http://schemas.microsoft.com/office/drawing/2014/main" id="{D7C5F4C6-75E9-46AF-96DC-DC60BC4D15B9}"/>
              </a:ext>
            </a:extLst>
          </p:cNvPr>
          <p:cNvPicPr>
            <a:picLocks noChangeAspect="1"/>
          </p:cNvPicPr>
          <p:nvPr/>
        </p:nvPicPr>
        <p:blipFill>
          <a:blip r:embed="rId4"/>
          <a:stretch>
            <a:fillRect/>
          </a:stretch>
        </p:blipFill>
        <p:spPr>
          <a:xfrm>
            <a:off x="3262746" y="3173557"/>
            <a:ext cx="1866900" cy="1924050"/>
          </a:xfrm>
          <a:prstGeom prst="rect">
            <a:avLst/>
          </a:prstGeom>
        </p:spPr>
      </p:pic>
      <p:pic>
        <p:nvPicPr>
          <p:cNvPr id="13" name="Picture 12">
            <a:extLst>
              <a:ext uri="{FF2B5EF4-FFF2-40B4-BE49-F238E27FC236}">
                <a16:creationId xmlns:a16="http://schemas.microsoft.com/office/drawing/2014/main" id="{FF65003B-2F6A-4897-AB2F-A2499C18693F}"/>
              </a:ext>
            </a:extLst>
          </p:cNvPr>
          <p:cNvPicPr>
            <a:picLocks noChangeAspect="1"/>
          </p:cNvPicPr>
          <p:nvPr/>
        </p:nvPicPr>
        <p:blipFill>
          <a:blip r:embed="rId5"/>
          <a:stretch>
            <a:fillRect/>
          </a:stretch>
        </p:blipFill>
        <p:spPr>
          <a:xfrm>
            <a:off x="6115685" y="1612411"/>
            <a:ext cx="2000250" cy="1781175"/>
          </a:xfrm>
          <a:prstGeom prst="rect">
            <a:avLst/>
          </a:prstGeom>
        </p:spPr>
      </p:pic>
      <p:pic>
        <p:nvPicPr>
          <p:cNvPr id="4" name="Picture 3">
            <a:extLst>
              <a:ext uri="{FF2B5EF4-FFF2-40B4-BE49-F238E27FC236}">
                <a16:creationId xmlns:a16="http://schemas.microsoft.com/office/drawing/2014/main" id="{A48D3689-7DD5-40D8-B678-54B16FEFEEFF}"/>
              </a:ext>
            </a:extLst>
          </p:cNvPr>
          <p:cNvPicPr>
            <a:picLocks noChangeAspect="1"/>
          </p:cNvPicPr>
          <p:nvPr/>
        </p:nvPicPr>
        <p:blipFill>
          <a:blip r:embed="rId6"/>
          <a:stretch>
            <a:fillRect/>
          </a:stretch>
        </p:blipFill>
        <p:spPr>
          <a:xfrm>
            <a:off x="9326482" y="3330091"/>
            <a:ext cx="1952625" cy="1819275"/>
          </a:xfrm>
          <a:prstGeom prst="rect">
            <a:avLst/>
          </a:prstGeom>
        </p:spPr>
      </p:pic>
    </p:spTree>
    <p:extLst>
      <p:ext uri="{BB962C8B-B14F-4D97-AF65-F5344CB8AC3E}">
        <p14:creationId xmlns:p14="http://schemas.microsoft.com/office/powerpoint/2010/main" val="278602689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E197-D4E5-4358-9E3C-BEFD04229A8C}"/>
              </a:ext>
            </a:extLst>
          </p:cNvPr>
          <p:cNvSpPr>
            <a:spLocks noGrp="1"/>
          </p:cNvSpPr>
          <p:nvPr>
            <p:ph type="ctrTitle"/>
          </p:nvPr>
        </p:nvSpPr>
        <p:spPr/>
        <p:txBody>
          <a:bodyPr/>
          <a:lstStyle/>
          <a:p>
            <a:r>
              <a:rPr lang="en-US" dirty="0"/>
              <a:t>Caps on Property Tax Revenue	</a:t>
            </a:r>
          </a:p>
        </p:txBody>
      </p:sp>
      <p:sp>
        <p:nvSpPr>
          <p:cNvPr id="3" name="Text Placeholder 2">
            <a:extLst>
              <a:ext uri="{FF2B5EF4-FFF2-40B4-BE49-F238E27FC236}">
                <a16:creationId xmlns:a16="http://schemas.microsoft.com/office/drawing/2014/main" id="{EA4B5485-84FD-422B-8408-99818A6A1AA3}"/>
              </a:ext>
            </a:extLst>
          </p:cNvPr>
          <p:cNvSpPr>
            <a:spLocks noGrp="1"/>
          </p:cNvSpPr>
          <p:nvPr>
            <p:ph type="body" sz="quarter" idx="10"/>
          </p:nvPr>
        </p:nvSpPr>
        <p:spPr>
          <a:xfrm>
            <a:off x="253999" y="1700143"/>
            <a:ext cx="10917584" cy="4891219"/>
          </a:xfrm>
        </p:spPr>
        <p:txBody>
          <a:bodyPr>
            <a:normAutofit fontScale="92500" lnSpcReduction="20000"/>
          </a:bodyPr>
          <a:lstStyle/>
          <a:p>
            <a:r>
              <a:rPr lang="en-US" dirty="0"/>
              <a:t>Limiting local governments’ ability to raise property tax rates was a priority for Gov. Greg Abbott and state leadership.</a:t>
            </a:r>
          </a:p>
          <a:p>
            <a:endParaRPr lang="en-US" dirty="0"/>
          </a:p>
          <a:p>
            <a:r>
              <a:rPr lang="en-US" dirty="0"/>
              <a:t>Proposed legislation sought to reduce the amount by which local governments, including hospital districts, could increase property taxes from 8 to 2.5 percent.</a:t>
            </a:r>
          </a:p>
          <a:p>
            <a:endParaRPr lang="en-US" dirty="0"/>
          </a:p>
          <a:p>
            <a:r>
              <a:rPr lang="en-US" dirty="0"/>
              <a:t>Caps threatened hospitals’ ability to generate revenue to provide the state share of hospitals’ supplemental payments and support indigent health care programs. </a:t>
            </a:r>
          </a:p>
          <a:p>
            <a:endParaRPr lang="en-US" dirty="0"/>
          </a:p>
          <a:p>
            <a:r>
              <a:rPr lang="en-US" dirty="0"/>
              <a:t>THA successfully worked to exempt hospital districts and county hospitals from SB 2, the property tax reform legislation that passed in May. </a:t>
            </a:r>
          </a:p>
          <a:p>
            <a:endParaRPr lang="en-US" dirty="0"/>
          </a:p>
        </p:txBody>
      </p:sp>
    </p:spTree>
    <p:extLst>
      <p:ext uri="{BB962C8B-B14F-4D97-AF65-F5344CB8AC3E}">
        <p14:creationId xmlns:p14="http://schemas.microsoft.com/office/powerpoint/2010/main" val="37850953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A473-FF3C-4529-B08B-BD6480AB33C6}"/>
              </a:ext>
            </a:extLst>
          </p:cNvPr>
          <p:cNvSpPr>
            <a:spLocks noGrp="1"/>
          </p:cNvSpPr>
          <p:nvPr>
            <p:ph type="ctrTitle"/>
          </p:nvPr>
        </p:nvSpPr>
        <p:spPr/>
        <p:txBody>
          <a:bodyPr/>
          <a:lstStyle/>
          <a:p>
            <a:r>
              <a:rPr lang="en-US" dirty="0"/>
              <a:t>2020-2021 State Budget</a:t>
            </a:r>
          </a:p>
        </p:txBody>
      </p:sp>
      <p:sp>
        <p:nvSpPr>
          <p:cNvPr id="3" name="Text Placeholder 2">
            <a:extLst>
              <a:ext uri="{FF2B5EF4-FFF2-40B4-BE49-F238E27FC236}">
                <a16:creationId xmlns:a16="http://schemas.microsoft.com/office/drawing/2014/main" id="{B03B5C09-9176-46E9-AF31-E8EC271C3D2E}"/>
              </a:ext>
            </a:extLst>
          </p:cNvPr>
          <p:cNvSpPr>
            <a:spLocks noGrp="1"/>
          </p:cNvSpPr>
          <p:nvPr>
            <p:ph type="body" sz="quarter" idx="10"/>
          </p:nvPr>
        </p:nvSpPr>
        <p:spPr>
          <a:xfrm>
            <a:off x="253999" y="1739899"/>
            <a:ext cx="11259128" cy="4591627"/>
          </a:xfrm>
        </p:spPr>
        <p:txBody>
          <a:bodyPr>
            <a:normAutofit fontScale="92500"/>
          </a:bodyPr>
          <a:lstStyle/>
          <a:p>
            <a:r>
              <a:rPr lang="en-US" dirty="0"/>
              <a:t>The only bill lawmakers must pass each session. </a:t>
            </a:r>
          </a:p>
          <a:p>
            <a:endParaRPr lang="en-US" dirty="0"/>
          </a:p>
          <a:p>
            <a:r>
              <a:rPr lang="en-US" dirty="0"/>
              <a:t>Optimistic fiscal outlook: 86</a:t>
            </a:r>
            <a:r>
              <a:rPr lang="en-US" baseline="30000" dirty="0"/>
              <a:t>th</a:t>
            </a:r>
            <a:r>
              <a:rPr lang="en-US" dirty="0"/>
              <a:t> Legislature had about $10 billion (16 percent) more to spend on public programs than for the 2018-19 biennium. </a:t>
            </a:r>
          </a:p>
          <a:p>
            <a:endParaRPr lang="en-US" dirty="0"/>
          </a:p>
          <a:p>
            <a:r>
              <a:rPr lang="en-US" dirty="0"/>
              <a:t>State lawmakers passed a $250.7 billion two-year budget and spent $84.4 billion in state and federal funds on health and human services.</a:t>
            </a:r>
          </a:p>
          <a:p>
            <a:endParaRPr lang="en-US" dirty="0"/>
          </a:p>
          <a:p>
            <a:r>
              <a:rPr lang="en-US" dirty="0"/>
              <a:t>Because of a more favorable federal match rate, a larger portion of Texas Medicaid will be funded by the federal government. </a:t>
            </a:r>
          </a:p>
          <a:p>
            <a:endParaRPr lang="en-US" dirty="0"/>
          </a:p>
          <a:p>
            <a:endParaRPr lang="en-US" dirty="0"/>
          </a:p>
        </p:txBody>
      </p:sp>
    </p:spTree>
    <p:extLst>
      <p:ext uri="{BB962C8B-B14F-4D97-AF65-F5344CB8AC3E}">
        <p14:creationId xmlns:p14="http://schemas.microsoft.com/office/powerpoint/2010/main" val="41299789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33C5-F8D9-4803-A96B-BC3200AC114F}"/>
              </a:ext>
            </a:extLst>
          </p:cNvPr>
          <p:cNvSpPr>
            <a:spLocks noGrp="1"/>
          </p:cNvSpPr>
          <p:nvPr>
            <p:ph type="ctrTitle"/>
          </p:nvPr>
        </p:nvSpPr>
        <p:spPr/>
        <p:txBody>
          <a:bodyPr/>
          <a:lstStyle/>
          <a:p>
            <a:r>
              <a:rPr lang="en-US" dirty="0"/>
              <a:t>Hospital Funding in State Budget</a:t>
            </a:r>
          </a:p>
        </p:txBody>
      </p:sp>
      <p:sp>
        <p:nvSpPr>
          <p:cNvPr id="3" name="Text Placeholder 2">
            <a:extLst>
              <a:ext uri="{FF2B5EF4-FFF2-40B4-BE49-F238E27FC236}">
                <a16:creationId xmlns:a16="http://schemas.microsoft.com/office/drawing/2014/main" id="{E0E27F98-9459-43FC-8B1C-51DB16CF2E28}"/>
              </a:ext>
            </a:extLst>
          </p:cNvPr>
          <p:cNvSpPr>
            <a:spLocks noGrp="1"/>
          </p:cNvSpPr>
          <p:nvPr>
            <p:ph type="body" sz="quarter" idx="10"/>
          </p:nvPr>
        </p:nvSpPr>
        <p:spPr>
          <a:xfrm>
            <a:off x="253999" y="1739900"/>
            <a:ext cx="10718801" cy="4619336"/>
          </a:xfrm>
        </p:spPr>
        <p:txBody>
          <a:bodyPr>
            <a:normAutofit fontScale="85000" lnSpcReduction="20000"/>
          </a:bodyPr>
          <a:lstStyle/>
          <a:p>
            <a:r>
              <a:rPr lang="en-US" dirty="0"/>
              <a:t>Lawmakers funded the majority of Texas hospitals priority budget items.</a:t>
            </a:r>
          </a:p>
          <a:p>
            <a:endParaRPr lang="en-US" dirty="0"/>
          </a:p>
          <a:p>
            <a:r>
              <a:rPr lang="en-US" dirty="0"/>
              <a:t>Maintained state and federal funding for Medicaid rate enhancements:</a:t>
            </a:r>
          </a:p>
          <a:p>
            <a:pPr lvl="1">
              <a:buFont typeface="Courier New" panose="02070309020205020404" pitchFamily="49" charset="0"/>
              <a:buChar char="o"/>
            </a:pPr>
            <a:r>
              <a:rPr lang="en-US" dirty="0"/>
              <a:t>$360 million for trauma hospitals. </a:t>
            </a:r>
          </a:p>
          <a:p>
            <a:pPr lvl="1">
              <a:buFont typeface="Courier New" panose="02070309020205020404" pitchFamily="49" charset="0"/>
              <a:buChar char="o"/>
            </a:pPr>
            <a:r>
              <a:rPr lang="en-US" dirty="0"/>
              <a:t>$300 million for safety net hospitals. </a:t>
            </a:r>
          </a:p>
          <a:p>
            <a:pPr lvl="1">
              <a:buFont typeface="Courier New" panose="02070309020205020404" pitchFamily="49" charset="0"/>
              <a:buChar char="o"/>
            </a:pPr>
            <a:r>
              <a:rPr lang="en-US" dirty="0"/>
              <a:t>$60 million for rural hospitals.</a:t>
            </a:r>
          </a:p>
          <a:p>
            <a:pPr lvl="1">
              <a:buFont typeface="Wingdings" panose="05000000000000000000" pitchFamily="2" charset="2"/>
              <a:buChar char="ü"/>
            </a:pPr>
            <a:endParaRPr lang="en-US" dirty="0"/>
          </a:p>
          <a:p>
            <a:pPr>
              <a:buFont typeface="Arial" panose="020B0604020202020204" pitchFamily="34" charset="0"/>
              <a:buChar char="•"/>
            </a:pPr>
            <a:r>
              <a:rPr lang="en-US" dirty="0"/>
              <a:t>New state funding for rate enhancements for:</a:t>
            </a:r>
          </a:p>
          <a:p>
            <a:pPr lvl="1">
              <a:buFont typeface="Courier New" panose="02070309020205020404" pitchFamily="49" charset="0"/>
              <a:buChar char="o"/>
            </a:pPr>
            <a:r>
              <a:rPr lang="en-US" dirty="0"/>
              <a:t>$35 million for rural hospitals’ inpatient services.* </a:t>
            </a:r>
          </a:p>
          <a:p>
            <a:pPr lvl="1">
              <a:buFont typeface="Courier New" panose="02070309020205020404" pitchFamily="49" charset="0"/>
              <a:buChar char="o"/>
            </a:pPr>
            <a:r>
              <a:rPr lang="en-US" dirty="0"/>
              <a:t>$6.2 million for rural hospitals' labor and delivery services.* </a:t>
            </a:r>
          </a:p>
          <a:p>
            <a:pPr lvl="1">
              <a:buFont typeface="Courier New" panose="02070309020205020404" pitchFamily="49" charset="0"/>
              <a:buChar char="o"/>
            </a:pPr>
            <a:r>
              <a:rPr lang="en-US" dirty="0"/>
              <a:t>$50 million for children's hospitals.* </a:t>
            </a:r>
          </a:p>
          <a:p>
            <a:pPr>
              <a:buFont typeface="Wingdings" panose="05000000000000000000" pitchFamily="2" charset="2"/>
              <a:buChar char="ü"/>
            </a:pPr>
            <a:endParaRPr lang="en-US" dirty="0"/>
          </a:p>
          <a:p>
            <a:pPr>
              <a:buFont typeface="Arial" panose="020B0604020202020204" pitchFamily="34" charset="0"/>
              <a:buChar char="•"/>
            </a:pPr>
            <a:r>
              <a:rPr lang="en-US" dirty="0"/>
              <a:t>$15 million in new grant funding to support infrastructure improvements at trauma hospitals.* </a:t>
            </a:r>
          </a:p>
          <a:p>
            <a:pPr lvl="1">
              <a:buFont typeface="Wingdings" panose="05000000000000000000" pitchFamily="2" charset="2"/>
              <a:buChar char="ü"/>
            </a:pPr>
            <a:endParaRPr lang="en-US" dirty="0"/>
          </a:p>
          <a:p>
            <a:pPr marL="2743200" lvl="6" indent="0">
              <a:buNone/>
            </a:pPr>
            <a:endParaRPr lang="en-US" dirty="0"/>
          </a:p>
          <a:p>
            <a:endParaRPr lang="en-US" dirty="0"/>
          </a:p>
          <a:p>
            <a:pPr lvl="1"/>
            <a:endParaRPr lang="en-US" dirty="0"/>
          </a:p>
        </p:txBody>
      </p:sp>
      <p:sp>
        <p:nvSpPr>
          <p:cNvPr id="5" name="TextBox 4">
            <a:extLst>
              <a:ext uri="{FF2B5EF4-FFF2-40B4-BE49-F238E27FC236}">
                <a16:creationId xmlns:a16="http://schemas.microsoft.com/office/drawing/2014/main" id="{4A688A85-65F7-43A4-9D90-825C05E415A0}"/>
              </a:ext>
            </a:extLst>
          </p:cNvPr>
          <p:cNvSpPr txBox="1"/>
          <p:nvPr/>
        </p:nvSpPr>
        <p:spPr>
          <a:xfrm>
            <a:off x="3054927" y="6359236"/>
            <a:ext cx="7585364" cy="369332"/>
          </a:xfrm>
          <a:prstGeom prst="rect">
            <a:avLst/>
          </a:prstGeom>
          <a:noFill/>
        </p:spPr>
        <p:txBody>
          <a:bodyPr wrap="square" rtlCol="0">
            <a:spAutoFit/>
          </a:bodyPr>
          <a:lstStyle/>
          <a:p>
            <a:r>
              <a:rPr lang="en-US" dirty="0"/>
              <a:t>*Denotes state general revenue.</a:t>
            </a:r>
          </a:p>
        </p:txBody>
      </p:sp>
    </p:spTree>
    <p:extLst>
      <p:ext uri="{BB962C8B-B14F-4D97-AF65-F5344CB8AC3E}">
        <p14:creationId xmlns:p14="http://schemas.microsoft.com/office/powerpoint/2010/main" val="406345985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93F3-C40F-43A1-8D96-9CCC152F3920}"/>
              </a:ext>
            </a:extLst>
          </p:cNvPr>
          <p:cNvSpPr>
            <a:spLocks noGrp="1"/>
          </p:cNvSpPr>
          <p:nvPr>
            <p:ph type="ctrTitle"/>
          </p:nvPr>
        </p:nvSpPr>
        <p:spPr/>
        <p:txBody>
          <a:bodyPr/>
          <a:lstStyle/>
          <a:p>
            <a:r>
              <a:rPr lang="en-US" dirty="0"/>
              <a:t>Hospital Funding in State Budget</a:t>
            </a:r>
          </a:p>
        </p:txBody>
      </p:sp>
      <p:sp>
        <p:nvSpPr>
          <p:cNvPr id="3" name="Text Placeholder 2">
            <a:extLst>
              <a:ext uri="{FF2B5EF4-FFF2-40B4-BE49-F238E27FC236}">
                <a16:creationId xmlns:a16="http://schemas.microsoft.com/office/drawing/2014/main" id="{69482A8A-7000-42BE-8FB2-446B8BE472AD}"/>
              </a:ext>
            </a:extLst>
          </p:cNvPr>
          <p:cNvSpPr>
            <a:spLocks noGrp="1"/>
          </p:cNvSpPr>
          <p:nvPr>
            <p:ph type="body" sz="quarter" idx="10"/>
          </p:nvPr>
        </p:nvSpPr>
        <p:spPr>
          <a:xfrm>
            <a:off x="258965" y="1612411"/>
            <a:ext cx="11295726" cy="4746825"/>
          </a:xfrm>
        </p:spPr>
        <p:txBody>
          <a:bodyPr>
            <a:normAutofit fontScale="92500"/>
          </a:bodyPr>
          <a:lstStyle/>
          <a:p>
            <a:r>
              <a:rPr lang="en-US" dirty="0"/>
              <a:t>Nearly half a billion dollar for inpatient and outpatient behavioral health care. </a:t>
            </a:r>
          </a:p>
          <a:p>
            <a:pPr lvl="1"/>
            <a:r>
              <a:rPr lang="en-US" dirty="0"/>
              <a:t>$445.4 million for phase II of the state psychiatric hospital redesign planning and construction.*</a:t>
            </a:r>
          </a:p>
          <a:p>
            <a:pPr lvl="1"/>
            <a:r>
              <a:rPr lang="en-US" dirty="0"/>
              <a:t>$26 million for 50 new inpatient beds at non-state psychiatric hospitals.* </a:t>
            </a:r>
          </a:p>
          <a:p>
            <a:pPr lvl="1"/>
            <a:r>
              <a:rPr lang="en-US" dirty="0"/>
              <a:t>$6 million to integrate the state's Prescription Monitoring Program for certain controlled substances with hospitals' electronic medical records.*</a:t>
            </a:r>
          </a:p>
          <a:p>
            <a:pPr lvl="1"/>
            <a:r>
              <a:rPr lang="en-US" dirty="0"/>
              <a:t>$5 million for substance use disorder treatment.*</a:t>
            </a:r>
          </a:p>
          <a:p>
            <a:pPr marL="457200" lvl="1" indent="0">
              <a:buNone/>
            </a:pPr>
            <a:endParaRPr lang="en-US" dirty="0"/>
          </a:p>
          <a:p>
            <a:r>
              <a:rPr lang="en-US" dirty="0"/>
              <a:t>$7 million for statewide maternal safety initiatives, which includes $3 million for </a:t>
            </a:r>
            <a:r>
              <a:rPr lang="en-US" dirty="0" err="1"/>
              <a:t>TexasAIM</a:t>
            </a:r>
            <a:r>
              <a:rPr lang="en-US" dirty="0"/>
              <a:t> to reduce preventable maternal mortality and morbidity.*</a:t>
            </a:r>
          </a:p>
          <a:p>
            <a:endParaRPr lang="en-US" sz="1900" dirty="0"/>
          </a:p>
          <a:p>
            <a:r>
              <a:rPr lang="en-US" dirty="0"/>
              <a:t>$19.9 million to help reduce the nursing workforce shortage.* </a:t>
            </a:r>
          </a:p>
        </p:txBody>
      </p:sp>
      <p:sp>
        <p:nvSpPr>
          <p:cNvPr id="4" name="TextBox 3">
            <a:extLst>
              <a:ext uri="{FF2B5EF4-FFF2-40B4-BE49-F238E27FC236}">
                <a16:creationId xmlns:a16="http://schemas.microsoft.com/office/drawing/2014/main" id="{0C04E9AB-ECF7-483A-8FFD-699B6F041175}"/>
              </a:ext>
            </a:extLst>
          </p:cNvPr>
          <p:cNvSpPr txBox="1"/>
          <p:nvPr/>
        </p:nvSpPr>
        <p:spPr>
          <a:xfrm>
            <a:off x="3054927" y="6359236"/>
            <a:ext cx="7585364" cy="369332"/>
          </a:xfrm>
          <a:prstGeom prst="rect">
            <a:avLst/>
          </a:prstGeom>
          <a:noFill/>
        </p:spPr>
        <p:txBody>
          <a:bodyPr wrap="square" rtlCol="0">
            <a:spAutoFit/>
          </a:bodyPr>
          <a:lstStyle/>
          <a:p>
            <a:r>
              <a:rPr lang="en-US" dirty="0"/>
              <a:t>*Denotes state general revenue.</a:t>
            </a:r>
          </a:p>
        </p:txBody>
      </p:sp>
    </p:spTree>
    <p:extLst>
      <p:ext uri="{BB962C8B-B14F-4D97-AF65-F5344CB8AC3E}">
        <p14:creationId xmlns:p14="http://schemas.microsoft.com/office/powerpoint/2010/main" val="11903513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2C92-F6C6-41E1-B33F-8AE11D37FAA4}"/>
              </a:ext>
            </a:extLst>
          </p:cNvPr>
          <p:cNvSpPr>
            <a:spLocks noGrp="1"/>
          </p:cNvSpPr>
          <p:nvPr>
            <p:ph type="ctrTitle"/>
          </p:nvPr>
        </p:nvSpPr>
        <p:spPr/>
        <p:txBody>
          <a:bodyPr/>
          <a:lstStyle/>
          <a:p>
            <a:r>
              <a:rPr lang="en-US" dirty="0"/>
              <a:t>New Source of Trauma Hospital Funding	</a:t>
            </a:r>
          </a:p>
        </p:txBody>
      </p:sp>
      <p:sp>
        <p:nvSpPr>
          <p:cNvPr id="3" name="Text Placeholder 2">
            <a:extLst>
              <a:ext uri="{FF2B5EF4-FFF2-40B4-BE49-F238E27FC236}">
                <a16:creationId xmlns:a16="http://schemas.microsoft.com/office/drawing/2014/main" id="{B97D1451-40D2-4D7E-8FFF-787A3B65EAC3}"/>
              </a:ext>
            </a:extLst>
          </p:cNvPr>
          <p:cNvSpPr>
            <a:spLocks noGrp="1"/>
          </p:cNvSpPr>
          <p:nvPr>
            <p:ph type="body" sz="quarter" idx="10"/>
          </p:nvPr>
        </p:nvSpPr>
        <p:spPr>
          <a:xfrm>
            <a:off x="253999" y="1739899"/>
            <a:ext cx="11113656" cy="4744027"/>
          </a:xfrm>
        </p:spPr>
        <p:txBody>
          <a:bodyPr>
            <a:normAutofit fontScale="92500" lnSpcReduction="10000"/>
          </a:bodyPr>
          <a:lstStyle/>
          <a:p>
            <a:r>
              <a:rPr lang="en-US" dirty="0"/>
              <a:t>THA passed landmark legislation that provides a new, sustainable source of funding for Medicaid rate enhancements for Texas trauma and safety net hospitals.  </a:t>
            </a:r>
          </a:p>
          <a:p>
            <a:endParaRPr lang="en-US" dirty="0"/>
          </a:p>
          <a:p>
            <a:r>
              <a:rPr lang="en-US" dirty="0"/>
              <a:t>HB 2048 repeals and replaces the primary source of revenue for the state’s trauma fund (Account 5111), which (when combined with federal funds) provides:</a:t>
            </a:r>
          </a:p>
          <a:p>
            <a:pPr lvl="1"/>
            <a:r>
              <a:rPr lang="en-US" dirty="0"/>
              <a:t>$176.4 million to offset trauma hospitals’ $320 million in unreimbursed trauma care costs. </a:t>
            </a:r>
          </a:p>
          <a:p>
            <a:pPr lvl="1"/>
            <a:r>
              <a:rPr lang="en-US" dirty="0"/>
              <a:t>$150.8 million for safety net hospitals.</a:t>
            </a:r>
          </a:p>
          <a:p>
            <a:endParaRPr lang="en-US" dirty="0"/>
          </a:p>
          <a:p>
            <a:r>
              <a:rPr lang="en-US" dirty="0"/>
              <a:t>Ensuring access to trauma care has been a priority for hospitals, lawmakers and other stakeholders for the past six years. </a:t>
            </a:r>
          </a:p>
          <a:p>
            <a:endParaRPr lang="en-US" dirty="0"/>
          </a:p>
          <a:p>
            <a:endParaRPr lang="en-US" dirty="0"/>
          </a:p>
        </p:txBody>
      </p:sp>
    </p:spTree>
    <p:extLst>
      <p:ext uri="{BB962C8B-B14F-4D97-AF65-F5344CB8AC3E}">
        <p14:creationId xmlns:p14="http://schemas.microsoft.com/office/powerpoint/2010/main" val="89540328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59AC-04C0-4832-817B-BF9E92F318D9}"/>
              </a:ext>
            </a:extLst>
          </p:cNvPr>
          <p:cNvSpPr>
            <a:spLocks noGrp="1"/>
          </p:cNvSpPr>
          <p:nvPr>
            <p:ph type="ctrTitle"/>
          </p:nvPr>
        </p:nvSpPr>
        <p:spPr/>
        <p:txBody>
          <a:bodyPr/>
          <a:lstStyle/>
          <a:p>
            <a:r>
              <a:rPr lang="en-US" dirty="0"/>
              <a:t>Surprise Billing </a:t>
            </a:r>
          </a:p>
        </p:txBody>
      </p:sp>
      <p:sp>
        <p:nvSpPr>
          <p:cNvPr id="3" name="Text Placeholder 2">
            <a:extLst>
              <a:ext uri="{FF2B5EF4-FFF2-40B4-BE49-F238E27FC236}">
                <a16:creationId xmlns:a16="http://schemas.microsoft.com/office/drawing/2014/main" id="{1CBBAA1E-154B-4586-9830-46D3D2A06662}"/>
              </a:ext>
            </a:extLst>
          </p:cNvPr>
          <p:cNvSpPr>
            <a:spLocks noGrp="1"/>
          </p:cNvSpPr>
          <p:nvPr>
            <p:ph type="body" sz="quarter" idx="10"/>
          </p:nvPr>
        </p:nvSpPr>
        <p:spPr>
          <a:xfrm>
            <a:off x="253999" y="1739899"/>
            <a:ext cx="11030528" cy="4891219"/>
          </a:xfrm>
        </p:spPr>
        <p:txBody>
          <a:bodyPr/>
          <a:lstStyle/>
          <a:p>
            <a:r>
              <a:rPr lang="en-US" dirty="0"/>
              <a:t>Bipartisan and bicameral attention on eliminating surprise medical billing. </a:t>
            </a:r>
          </a:p>
          <a:p>
            <a:pPr marL="0" indent="0">
              <a:buNone/>
            </a:pPr>
            <a:endParaRPr lang="en-US" dirty="0"/>
          </a:p>
          <a:p>
            <a:r>
              <a:rPr lang="en-US" dirty="0"/>
              <a:t>THA supported and helped pass SB 1264 to eliminate surprise bills for emergency or unplanned out-of-network health care services, while maintaining mediation for hospitals and health plans to negotiate a fair payment amount, free from government-set rate parameters.</a:t>
            </a:r>
          </a:p>
          <a:p>
            <a:endParaRPr lang="en-US" dirty="0"/>
          </a:p>
          <a:p>
            <a:r>
              <a:rPr lang="en-US" dirty="0"/>
              <a:t>As the issue of surprise billing gains increasing attention in the U.S. Congress, Texas’ new surprise billing law can serve as a model for the nation. </a:t>
            </a:r>
          </a:p>
        </p:txBody>
      </p:sp>
    </p:spTree>
    <p:extLst>
      <p:ext uri="{BB962C8B-B14F-4D97-AF65-F5344CB8AC3E}">
        <p14:creationId xmlns:p14="http://schemas.microsoft.com/office/powerpoint/2010/main" val="167235570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02DF-0935-4FE4-A0EA-31AC676D3424}"/>
              </a:ext>
            </a:extLst>
          </p:cNvPr>
          <p:cNvSpPr>
            <a:spLocks noGrp="1"/>
          </p:cNvSpPr>
          <p:nvPr>
            <p:ph type="ctrTitle"/>
          </p:nvPr>
        </p:nvSpPr>
        <p:spPr/>
        <p:txBody>
          <a:bodyPr/>
          <a:lstStyle/>
          <a:p>
            <a:r>
              <a:rPr lang="en-US" dirty="0"/>
              <a:t>Behavioral Health</a:t>
            </a:r>
          </a:p>
        </p:txBody>
      </p:sp>
      <p:sp>
        <p:nvSpPr>
          <p:cNvPr id="3" name="Text Placeholder 2">
            <a:extLst>
              <a:ext uri="{FF2B5EF4-FFF2-40B4-BE49-F238E27FC236}">
                <a16:creationId xmlns:a16="http://schemas.microsoft.com/office/drawing/2014/main" id="{7F0721D3-4546-4A04-B82A-DE4D2F584379}"/>
              </a:ext>
            </a:extLst>
          </p:cNvPr>
          <p:cNvSpPr>
            <a:spLocks noGrp="1"/>
          </p:cNvSpPr>
          <p:nvPr>
            <p:ph type="body" sz="quarter" idx="10"/>
          </p:nvPr>
        </p:nvSpPr>
        <p:spPr>
          <a:xfrm>
            <a:off x="253999" y="1739899"/>
            <a:ext cx="11661693" cy="4744027"/>
          </a:xfrm>
        </p:spPr>
        <p:txBody>
          <a:bodyPr>
            <a:normAutofit fontScale="92500" lnSpcReduction="10000"/>
          </a:bodyPr>
          <a:lstStyle/>
          <a:p>
            <a:r>
              <a:rPr lang="en-US" dirty="0"/>
              <a:t>Priority legislation for THA’s Behavioral Health Council passed to streamline the admissions process at psychiatric hospitals for individuals seeking voluntary inpatient mental health treatment. </a:t>
            </a:r>
            <a:r>
              <a:rPr lang="en-US" i="1" dirty="0"/>
              <a:t>(SB 1238)</a:t>
            </a:r>
          </a:p>
          <a:p>
            <a:endParaRPr lang="en-US" i="1" dirty="0"/>
          </a:p>
          <a:p>
            <a:r>
              <a:rPr lang="en-US" dirty="0"/>
              <a:t>Lawmakers also prioritized legislation to:</a:t>
            </a:r>
          </a:p>
          <a:p>
            <a:pPr lvl="1"/>
            <a:r>
              <a:rPr lang="en-US" dirty="0"/>
              <a:t>Delay from Sept. 1, 2019 to March 1, 2020 the requirement that all prescribers and dispensers to consult the state’s Prescription Monitoring Program prior to dispensing or prescribing certain controlled substances. By March 2020, funding is available to integrate hospitals’ EMRs with the PMP. </a:t>
            </a:r>
            <a:r>
              <a:rPr lang="en-US" i="1" dirty="0"/>
              <a:t>(HB 3284)</a:t>
            </a:r>
            <a:endParaRPr lang="en-US" dirty="0"/>
          </a:p>
          <a:p>
            <a:pPr lvl="1"/>
            <a:r>
              <a:rPr lang="en-US" dirty="0"/>
              <a:t>Connect Texas medical schools and other providers to improve children’s access to behavioral health care as a way to prevent school shootings. </a:t>
            </a:r>
            <a:r>
              <a:rPr lang="en-US" i="1" dirty="0"/>
              <a:t>(SB 11)</a:t>
            </a:r>
          </a:p>
          <a:p>
            <a:pPr lvl="1"/>
            <a:r>
              <a:rPr lang="en-US" dirty="0"/>
              <a:t>Curb prescription drug misuse and diversion by requiring e-prescribing for controlled substances, limiting opioid prescriptions to 10-days for acute pain and requiring the state to cover medication-assisted treatment without a prior authorization. </a:t>
            </a:r>
            <a:r>
              <a:rPr lang="en-US" i="1" dirty="0"/>
              <a:t>(HB 2174)</a:t>
            </a:r>
            <a:endParaRPr lang="en-US" dirty="0"/>
          </a:p>
          <a:p>
            <a:endParaRPr lang="en-US" i="1" dirty="0"/>
          </a:p>
          <a:p>
            <a:endParaRPr lang="en-US" dirty="0"/>
          </a:p>
        </p:txBody>
      </p:sp>
    </p:spTree>
    <p:extLst>
      <p:ext uri="{BB962C8B-B14F-4D97-AF65-F5344CB8AC3E}">
        <p14:creationId xmlns:p14="http://schemas.microsoft.com/office/powerpoint/2010/main" val="23967550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E5E8-94C1-40B3-83FC-03F2F2F83384}"/>
              </a:ext>
            </a:extLst>
          </p:cNvPr>
          <p:cNvSpPr>
            <a:spLocks noGrp="1"/>
          </p:cNvSpPr>
          <p:nvPr>
            <p:ph type="ctrTitle"/>
          </p:nvPr>
        </p:nvSpPr>
        <p:spPr/>
        <p:txBody>
          <a:bodyPr/>
          <a:lstStyle/>
          <a:p>
            <a:r>
              <a:rPr lang="en-US" dirty="0"/>
              <a:t>Agenda	</a:t>
            </a:r>
          </a:p>
        </p:txBody>
      </p:sp>
      <p:sp>
        <p:nvSpPr>
          <p:cNvPr id="3" name="Text Placeholder 2">
            <a:extLst>
              <a:ext uri="{FF2B5EF4-FFF2-40B4-BE49-F238E27FC236}">
                <a16:creationId xmlns:a16="http://schemas.microsoft.com/office/drawing/2014/main" id="{461BDC43-BAA8-4D8E-AF74-C2BCB5970122}"/>
              </a:ext>
            </a:extLst>
          </p:cNvPr>
          <p:cNvSpPr>
            <a:spLocks noGrp="1"/>
          </p:cNvSpPr>
          <p:nvPr>
            <p:ph type="body" sz="quarter" idx="10"/>
          </p:nvPr>
        </p:nvSpPr>
        <p:spPr>
          <a:xfrm>
            <a:off x="253999" y="1484243"/>
            <a:ext cx="7343083" cy="4810539"/>
          </a:xfrm>
        </p:spPr>
        <p:txBody>
          <a:bodyPr>
            <a:normAutofit fontScale="85000" lnSpcReduction="20000"/>
          </a:bodyPr>
          <a:lstStyle/>
          <a:p>
            <a:pPr marL="0" indent="0">
              <a:buNone/>
            </a:pPr>
            <a:endParaRPr lang="en-US" dirty="0"/>
          </a:p>
          <a:p>
            <a:r>
              <a:rPr lang="en-US" dirty="0"/>
              <a:t>Texas Hospitals’ Policy Priorities for 2019-2020 </a:t>
            </a:r>
          </a:p>
          <a:p>
            <a:r>
              <a:rPr lang="en-US" dirty="0"/>
              <a:t>86</a:t>
            </a:r>
            <a:r>
              <a:rPr lang="en-US" baseline="30000" dirty="0"/>
              <a:t>th</a:t>
            </a:r>
            <a:r>
              <a:rPr lang="en-US" dirty="0"/>
              <a:t> Texas Legislature </a:t>
            </a:r>
          </a:p>
          <a:p>
            <a:r>
              <a:rPr lang="en-US" dirty="0"/>
              <a:t>New leadership</a:t>
            </a:r>
          </a:p>
          <a:p>
            <a:r>
              <a:rPr lang="en-US" dirty="0"/>
              <a:t>Caps on Property Tax Revenue </a:t>
            </a:r>
          </a:p>
          <a:p>
            <a:r>
              <a:rPr lang="en-US" dirty="0"/>
              <a:t>2020-2021 Budget</a:t>
            </a:r>
          </a:p>
          <a:p>
            <a:r>
              <a:rPr lang="en-US" dirty="0"/>
              <a:t>New Source of Trauma Hospital Funding </a:t>
            </a:r>
          </a:p>
          <a:p>
            <a:r>
              <a:rPr lang="en-US" dirty="0"/>
              <a:t>Surprise Billing</a:t>
            </a:r>
          </a:p>
          <a:p>
            <a:r>
              <a:rPr lang="en-US" dirty="0"/>
              <a:t>Behavioral Health </a:t>
            </a:r>
          </a:p>
          <a:p>
            <a:r>
              <a:rPr lang="en-US" dirty="0"/>
              <a:t>End-of-Life Care </a:t>
            </a:r>
          </a:p>
          <a:p>
            <a:r>
              <a:rPr lang="en-US" dirty="0"/>
              <a:t>THA-Supported Legislation</a:t>
            </a:r>
          </a:p>
          <a:p>
            <a:r>
              <a:rPr lang="en-US" dirty="0"/>
              <a:t>THA Resources</a:t>
            </a:r>
          </a:p>
        </p:txBody>
      </p:sp>
    </p:spTree>
    <p:extLst>
      <p:ext uri="{BB962C8B-B14F-4D97-AF65-F5344CB8AC3E}">
        <p14:creationId xmlns:p14="http://schemas.microsoft.com/office/powerpoint/2010/main" val="222377213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32EF-2708-4C89-9265-A605FB8D151D}"/>
              </a:ext>
            </a:extLst>
          </p:cNvPr>
          <p:cNvSpPr>
            <a:spLocks noGrp="1"/>
          </p:cNvSpPr>
          <p:nvPr>
            <p:ph type="ctrTitle"/>
          </p:nvPr>
        </p:nvSpPr>
        <p:spPr>
          <a:xfrm>
            <a:off x="258965" y="67224"/>
            <a:ext cx="11661693" cy="1385530"/>
          </a:xfrm>
        </p:spPr>
        <p:txBody>
          <a:bodyPr/>
          <a:lstStyle/>
          <a:p>
            <a:r>
              <a:rPr lang="en-US" dirty="0"/>
              <a:t>THA-Supported Legislation</a:t>
            </a:r>
          </a:p>
        </p:txBody>
      </p:sp>
      <p:sp>
        <p:nvSpPr>
          <p:cNvPr id="3" name="Text Placeholder 2">
            <a:extLst>
              <a:ext uri="{FF2B5EF4-FFF2-40B4-BE49-F238E27FC236}">
                <a16:creationId xmlns:a16="http://schemas.microsoft.com/office/drawing/2014/main" id="{3DEA0AD3-95AC-4058-94AE-26514DBBA0CC}"/>
              </a:ext>
            </a:extLst>
          </p:cNvPr>
          <p:cNvSpPr>
            <a:spLocks noGrp="1"/>
          </p:cNvSpPr>
          <p:nvPr>
            <p:ph type="body" sz="quarter" idx="10"/>
          </p:nvPr>
        </p:nvSpPr>
        <p:spPr>
          <a:xfrm>
            <a:off x="253999" y="1522185"/>
            <a:ext cx="11052630" cy="4944876"/>
          </a:xfrm>
        </p:spPr>
        <p:txBody>
          <a:bodyPr>
            <a:normAutofit fontScale="92500" lnSpcReduction="10000"/>
          </a:bodyPr>
          <a:lstStyle/>
          <a:p>
            <a:pPr marL="0" indent="0">
              <a:buNone/>
            </a:pPr>
            <a:r>
              <a:rPr lang="en-US" dirty="0"/>
              <a:t>THA successfully passed priority legislation to:</a:t>
            </a:r>
          </a:p>
          <a:p>
            <a:pPr marL="0" indent="0">
              <a:buNone/>
            </a:pPr>
            <a:endParaRPr lang="en-US" b="1" dirty="0"/>
          </a:p>
          <a:p>
            <a:r>
              <a:rPr lang="en-US" dirty="0"/>
              <a:t>Expand liability protection for volunteer providers and facilities that sponsor them to ensure timely access to essential health care during a disaster. </a:t>
            </a:r>
            <a:r>
              <a:rPr lang="en-US" i="1" dirty="0"/>
              <a:t>(SB 752)</a:t>
            </a:r>
            <a:r>
              <a:rPr lang="en-US" dirty="0"/>
              <a:t> </a:t>
            </a:r>
          </a:p>
          <a:p>
            <a:endParaRPr lang="en-US" dirty="0"/>
          </a:p>
          <a:p>
            <a:r>
              <a:rPr lang="en-US" dirty="0"/>
              <a:t>Align state and federal reporting requirements for health care-associated infections so hospitals can better focus on infection control and prevention. </a:t>
            </a:r>
            <a:r>
              <a:rPr lang="en-US" i="1" dirty="0"/>
              <a:t>(SB 384)</a:t>
            </a:r>
            <a:endParaRPr lang="en-US" dirty="0"/>
          </a:p>
          <a:p>
            <a:pPr marL="0" indent="0">
              <a:buNone/>
            </a:pPr>
            <a:endParaRPr lang="en-US" dirty="0"/>
          </a:p>
          <a:p>
            <a:r>
              <a:rPr lang="en-US" dirty="0"/>
              <a:t>Ensure that Texas hospitals receive fair reimbursement for health care services—regardless of where the care occurs in the hospital—provided to a patient injured because of another person’s fault or negligence. </a:t>
            </a:r>
            <a:r>
              <a:rPr lang="en-US" i="1" dirty="0"/>
              <a:t>(HB 2929)</a:t>
            </a:r>
            <a:endParaRPr lang="en-US" dirty="0"/>
          </a:p>
          <a:p>
            <a:endParaRPr lang="en-US" b="1" dirty="0"/>
          </a:p>
        </p:txBody>
      </p:sp>
    </p:spTree>
    <p:extLst>
      <p:ext uri="{BB962C8B-B14F-4D97-AF65-F5344CB8AC3E}">
        <p14:creationId xmlns:p14="http://schemas.microsoft.com/office/powerpoint/2010/main" val="335881387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F851-38BA-48A3-9740-8E99CA7A3EEE}"/>
              </a:ext>
            </a:extLst>
          </p:cNvPr>
          <p:cNvSpPr>
            <a:spLocks noGrp="1"/>
          </p:cNvSpPr>
          <p:nvPr>
            <p:ph type="ctrTitle"/>
          </p:nvPr>
        </p:nvSpPr>
        <p:spPr/>
        <p:txBody>
          <a:bodyPr/>
          <a:lstStyle/>
          <a:p>
            <a:r>
              <a:rPr lang="en-US" dirty="0"/>
              <a:t>End-of-Life Care</a:t>
            </a:r>
          </a:p>
        </p:txBody>
      </p:sp>
      <p:sp>
        <p:nvSpPr>
          <p:cNvPr id="3" name="Text Placeholder 2">
            <a:extLst>
              <a:ext uri="{FF2B5EF4-FFF2-40B4-BE49-F238E27FC236}">
                <a16:creationId xmlns:a16="http://schemas.microsoft.com/office/drawing/2014/main" id="{357624AE-2782-41F5-A104-55E1F94F3397}"/>
              </a:ext>
            </a:extLst>
          </p:cNvPr>
          <p:cNvSpPr>
            <a:spLocks noGrp="1"/>
          </p:cNvSpPr>
          <p:nvPr>
            <p:ph type="body" sz="quarter" idx="10"/>
          </p:nvPr>
        </p:nvSpPr>
        <p:spPr>
          <a:xfrm>
            <a:off x="253999" y="1739900"/>
            <a:ext cx="11196783" cy="4681682"/>
          </a:xfrm>
        </p:spPr>
        <p:txBody>
          <a:bodyPr>
            <a:normAutofit fontScale="92500" lnSpcReduction="20000"/>
          </a:bodyPr>
          <a:lstStyle/>
          <a:p>
            <a:r>
              <a:rPr lang="en-US" dirty="0"/>
              <a:t>THA stopped several efforts to undermine the Texas Advance Directives Act, patients’ free will and physicians’ professional autonomy. Two bills sought to force physicians and nurses to perform medical interventions indefinitely on terminally ill patients. Specifically, they would have amended the TADA to:</a:t>
            </a:r>
          </a:p>
          <a:p>
            <a:endParaRPr lang="en-US" dirty="0"/>
          </a:p>
          <a:p>
            <a:r>
              <a:rPr lang="en-US" dirty="0"/>
              <a:t>Require a hospital—even after its committee of medical ethicist and physicians, under the dispute resolution process, determines further medical interventions would harm the patient—to continue providing medical interventions until the patient is transferred to another facility that is willing to provide medical interventions. </a:t>
            </a:r>
          </a:p>
          <a:p>
            <a:endParaRPr lang="en-US" dirty="0"/>
          </a:p>
          <a:p>
            <a:r>
              <a:rPr lang="en-US" dirty="0"/>
              <a:t>Define reasonable medical judgment and make the state’s dispute resolute process more prescriptive and limit providers’ ability to honor patient wishes. </a:t>
            </a:r>
          </a:p>
        </p:txBody>
      </p:sp>
    </p:spTree>
    <p:extLst>
      <p:ext uri="{BB962C8B-B14F-4D97-AF65-F5344CB8AC3E}">
        <p14:creationId xmlns:p14="http://schemas.microsoft.com/office/powerpoint/2010/main" val="34116418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398F-0121-4B4F-9A4F-C5B12500D1DA}"/>
              </a:ext>
            </a:extLst>
          </p:cNvPr>
          <p:cNvSpPr>
            <a:spLocks noGrp="1"/>
          </p:cNvSpPr>
          <p:nvPr>
            <p:ph type="ctrTitle"/>
          </p:nvPr>
        </p:nvSpPr>
        <p:spPr/>
        <p:txBody>
          <a:bodyPr/>
          <a:lstStyle/>
          <a:p>
            <a:r>
              <a:rPr lang="en-US" dirty="0"/>
              <a:t>Bills That Did Not Become Law</a:t>
            </a:r>
          </a:p>
        </p:txBody>
      </p:sp>
      <p:sp>
        <p:nvSpPr>
          <p:cNvPr id="3" name="Text Placeholder 2">
            <a:extLst>
              <a:ext uri="{FF2B5EF4-FFF2-40B4-BE49-F238E27FC236}">
                <a16:creationId xmlns:a16="http://schemas.microsoft.com/office/drawing/2014/main" id="{75870127-1625-4E89-A39F-520449DE4F7A}"/>
              </a:ext>
            </a:extLst>
          </p:cNvPr>
          <p:cNvSpPr>
            <a:spLocks noGrp="1"/>
          </p:cNvSpPr>
          <p:nvPr>
            <p:ph type="body" sz="quarter" idx="10"/>
          </p:nvPr>
        </p:nvSpPr>
        <p:spPr>
          <a:xfrm>
            <a:off x="253999" y="1739899"/>
            <a:ext cx="10968183" cy="4891219"/>
          </a:xfrm>
        </p:spPr>
        <p:txBody>
          <a:bodyPr>
            <a:normAutofit/>
          </a:bodyPr>
          <a:lstStyle/>
          <a:p>
            <a:r>
              <a:rPr lang="en-US" dirty="0"/>
              <a:t>Just as important as the bills that passed are the ones that did not become law. Each session, THA works to stall legislation that is bad for Texas hospitals. </a:t>
            </a:r>
          </a:p>
          <a:p>
            <a:endParaRPr lang="en-US" dirty="0"/>
          </a:p>
          <a:p>
            <a:r>
              <a:rPr lang="en-US" dirty="0"/>
              <a:t>Among the legislation that failed are THA-opposed bills that would have:</a:t>
            </a:r>
          </a:p>
          <a:p>
            <a:pPr lvl="1"/>
            <a:r>
              <a:rPr lang="en-US" dirty="0"/>
              <a:t>Restricted the ability of local governments, including hospital districts and county hospitals, from engaging in issue advocacy for the betterment of their communities. </a:t>
            </a:r>
          </a:p>
          <a:p>
            <a:pPr lvl="1"/>
            <a:r>
              <a:rPr lang="en-US" dirty="0"/>
              <a:t>Undermined Texas’ strong medical malpractice law by increasing the current limits on payments for non-economic damages. </a:t>
            </a:r>
          </a:p>
          <a:p>
            <a:endParaRPr lang="en-US" dirty="0"/>
          </a:p>
        </p:txBody>
      </p:sp>
    </p:spTree>
    <p:extLst>
      <p:ext uri="{BB962C8B-B14F-4D97-AF65-F5344CB8AC3E}">
        <p14:creationId xmlns:p14="http://schemas.microsoft.com/office/powerpoint/2010/main" val="123406293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CFA7-6D9B-4A49-8A97-38A5249CDCE2}"/>
              </a:ext>
            </a:extLst>
          </p:cNvPr>
          <p:cNvSpPr>
            <a:spLocks noGrp="1"/>
          </p:cNvSpPr>
          <p:nvPr>
            <p:ph type="ctrTitle"/>
          </p:nvPr>
        </p:nvSpPr>
        <p:spPr/>
        <p:txBody>
          <a:bodyPr/>
          <a:lstStyle/>
          <a:p>
            <a:r>
              <a:rPr lang="en-US" dirty="0"/>
              <a:t>THA Resources</a:t>
            </a:r>
          </a:p>
        </p:txBody>
      </p:sp>
      <p:sp>
        <p:nvSpPr>
          <p:cNvPr id="3" name="Subtitle 2">
            <a:extLst>
              <a:ext uri="{FF2B5EF4-FFF2-40B4-BE49-F238E27FC236}">
                <a16:creationId xmlns:a16="http://schemas.microsoft.com/office/drawing/2014/main" id="{BBB90929-2404-40E4-AB7F-18595AA0A59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540091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476264"/>
            <a:ext cx="11661693" cy="1385530"/>
          </a:xfrm>
        </p:spPr>
        <p:txBody>
          <a:bodyPr anchor="t">
            <a:normAutofit/>
          </a:bodyPr>
          <a:lstStyle/>
          <a:p>
            <a:r>
              <a:rPr lang="en-US" dirty="0">
                <a:latin typeface="Calibri" panose="020F0502020204030204" pitchFamily="34" charset="0"/>
              </a:rPr>
              <a:t>One Stop For Legislative Information</a:t>
            </a:r>
          </a:p>
        </p:txBody>
      </p:sp>
      <p:sp>
        <p:nvSpPr>
          <p:cNvPr id="3" name="Text Placeholder 2"/>
          <p:cNvSpPr>
            <a:spLocks noGrp="1"/>
          </p:cNvSpPr>
          <p:nvPr>
            <p:ph type="body" sz="quarter" idx="10"/>
          </p:nvPr>
        </p:nvSpPr>
        <p:spPr>
          <a:xfrm>
            <a:off x="258965" y="1615530"/>
            <a:ext cx="10270932" cy="4358392"/>
          </a:xfrm>
        </p:spPr>
        <p:txBody>
          <a:bodyPr>
            <a:normAutofit/>
          </a:bodyPr>
          <a:lstStyle/>
          <a:p>
            <a:endParaRPr lang="en-US" dirty="0"/>
          </a:p>
          <a:p>
            <a:pPr marL="457200" lvl="1"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903527" y="1502811"/>
            <a:ext cx="4200286" cy="3410689"/>
          </a:xfrm>
          <a:prstGeom prst="rect">
            <a:avLst/>
          </a:prstGeom>
        </p:spPr>
      </p:pic>
      <p:pic>
        <p:nvPicPr>
          <p:cNvPr id="7" name="Picture 6"/>
          <p:cNvPicPr>
            <a:picLocks noChangeAspect="1"/>
          </p:cNvPicPr>
          <p:nvPr/>
        </p:nvPicPr>
        <p:blipFill>
          <a:blip r:embed="rId4"/>
          <a:stretch>
            <a:fillRect/>
          </a:stretch>
        </p:blipFill>
        <p:spPr>
          <a:xfrm>
            <a:off x="5394431" y="2020149"/>
            <a:ext cx="4200286" cy="3172606"/>
          </a:xfrm>
          <a:prstGeom prst="rect">
            <a:avLst/>
          </a:prstGeom>
        </p:spPr>
      </p:pic>
      <p:sp>
        <p:nvSpPr>
          <p:cNvPr id="6" name="TextBox 5">
            <a:extLst>
              <a:ext uri="{FF2B5EF4-FFF2-40B4-BE49-F238E27FC236}">
                <a16:creationId xmlns:a16="http://schemas.microsoft.com/office/drawing/2014/main" id="{C9E92125-F62D-4965-8039-7F17171CAE71}"/>
              </a:ext>
            </a:extLst>
          </p:cNvPr>
          <p:cNvSpPr txBox="1"/>
          <p:nvPr/>
        </p:nvSpPr>
        <p:spPr>
          <a:xfrm>
            <a:off x="2631187" y="5495016"/>
            <a:ext cx="6769289" cy="1015663"/>
          </a:xfrm>
          <a:prstGeom prst="rect">
            <a:avLst/>
          </a:prstGeom>
          <a:solidFill>
            <a:schemeClr val="bg1">
              <a:alpha val="85000"/>
            </a:schemeClr>
          </a:solidFill>
        </p:spPr>
        <p:txBody>
          <a:bodyPr wrap="square" rtlCol="0">
            <a:spAutoFit/>
          </a:bodyPr>
          <a:lstStyle/>
          <a:p>
            <a:pPr algn="ctr"/>
            <a:r>
              <a:rPr lang="en-US" sz="3200" b="1" dirty="0">
                <a:solidFill>
                  <a:schemeClr val="accent1">
                    <a:lumMod val="75000"/>
                  </a:schemeClr>
                </a:solidFill>
                <a:latin typeface="Calibri" panose="020F0502020204030204" pitchFamily="34" charset="0"/>
              </a:rPr>
              <a:t>VISIT ONLINE</a:t>
            </a:r>
          </a:p>
          <a:p>
            <a:pPr algn="ctr"/>
            <a:r>
              <a:rPr lang="en-US" sz="2800" dirty="0">
                <a:solidFill>
                  <a:schemeClr val="accent1">
                    <a:lumMod val="75000"/>
                  </a:schemeClr>
                </a:solidFill>
                <a:latin typeface="Calibri" panose="020F0502020204030204" pitchFamily="34" charset="0"/>
              </a:rPr>
              <a:t>www.tha.org/2019legislativesession</a:t>
            </a:r>
          </a:p>
        </p:txBody>
      </p:sp>
    </p:spTree>
    <p:extLst>
      <p:ext uri="{BB962C8B-B14F-4D97-AF65-F5344CB8AC3E}">
        <p14:creationId xmlns:p14="http://schemas.microsoft.com/office/powerpoint/2010/main" val="86869389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A74A-5170-4E01-BC12-8B3CD7D4BE97}"/>
              </a:ext>
            </a:extLst>
          </p:cNvPr>
          <p:cNvSpPr>
            <a:spLocks noGrp="1"/>
          </p:cNvSpPr>
          <p:nvPr>
            <p:ph type="ctrTitle"/>
          </p:nvPr>
        </p:nvSpPr>
        <p:spPr>
          <a:xfrm>
            <a:off x="258965" y="192157"/>
            <a:ext cx="11661693" cy="1385530"/>
          </a:xfrm>
        </p:spPr>
        <p:txBody>
          <a:bodyPr>
            <a:normAutofit fontScale="90000"/>
          </a:bodyPr>
          <a:lstStyle/>
          <a:p>
            <a:r>
              <a:rPr lang="en-US" dirty="0"/>
              <a:t>Educational Series on </a:t>
            </a:r>
            <a:br>
              <a:rPr lang="en-US" dirty="0"/>
            </a:br>
            <a:r>
              <a:rPr lang="en-US" dirty="0"/>
              <a:t>Hospital Finance</a:t>
            </a:r>
          </a:p>
        </p:txBody>
      </p:sp>
      <p:sp>
        <p:nvSpPr>
          <p:cNvPr id="3" name="Text Placeholder 2">
            <a:extLst>
              <a:ext uri="{FF2B5EF4-FFF2-40B4-BE49-F238E27FC236}">
                <a16:creationId xmlns:a16="http://schemas.microsoft.com/office/drawing/2014/main" id="{0BC4214C-66DF-4029-AC08-521C83B87389}"/>
              </a:ext>
            </a:extLst>
          </p:cNvPr>
          <p:cNvSpPr>
            <a:spLocks noGrp="1"/>
          </p:cNvSpPr>
          <p:nvPr>
            <p:ph type="body" sz="quarter" idx="10"/>
          </p:nvPr>
        </p:nvSpPr>
        <p:spPr>
          <a:xfrm>
            <a:off x="254000" y="1901947"/>
            <a:ext cx="7281120" cy="3839096"/>
          </a:xfrm>
        </p:spPr>
        <p:txBody>
          <a:bodyPr/>
          <a:lstStyle/>
          <a:p>
            <a:r>
              <a:rPr lang="en-US" dirty="0"/>
              <a:t>Medicaid’s Role in Hospital Financing</a:t>
            </a:r>
          </a:p>
          <a:p>
            <a:r>
              <a:rPr lang="en-US" dirty="0"/>
              <a:t>Local Provider Participation Funds</a:t>
            </a:r>
          </a:p>
          <a:p>
            <a:r>
              <a:rPr lang="en-US" dirty="0"/>
              <a:t>Value-Based Payment</a:t>
            </a:r>
          </a:p>
          <a:p>
            <a:r>
              <a:rPr lang="en-US" dirty="0"/>
              <a:t>Rural </a:t>
            </a:r>
            <a:r>
              <a:rPr lang="en-US"/>
              <a:t>Hospital Financing</a:t>
            </a:r>
            <a:endParaRPr lang="en-US" dirty="0"/>
          </a:p>
          <a:p>
            <a:r>
              <a:rPr lang="en-US" dirty="0"/>
              <a:t>Graduate Medical Education</a:t>
            </a:r>
          </a:p>
          <a:p>
            <a:r>
              <a:rPr lang="en-US" dirty="0"/>
              <a:t>Hospital Payment Sources</a:t>
            </a:r>
          </a:p>
        </p:txBody>
      </p:sp>
      <p:pic>
        <p:nvPicPr>
          <p:cNvPr id="10" name="Picture 9">
            <a:extLst>
              <a:ext uri="{FF2B5EF4-FFF2-40B4-BE49-F238E27FC236}">
                <a16:creationId xmlns:a16="http://schemas.microsoft.com/office/drawing/2014/main" id="{D25EFC3C-E3EA-4439-ADB2-8D18D329FB69}"/>
              </a:ext>
            </a:extLst>
          </p:cNvPr>
          <p:cNvPicPr>
            <a:picLocks noChangeAspect="1"/>
          </p:cNvPicPr>
          <p:nvPr/>
        </p:nvPicPr>
        <p:blipFill rotWithShape="1">
          <a:blip r:embed="rId3"/>
          <a:srcRect l="-11118" r="11118"/>
          <a:stretch/>
        </p:blipFill>
        <p:spPr>
          <a:xfrm>
            <a:off x="5451676" y="179328"/>
            <a:ext cx="5594431" cy="5904086"/>
          </a:xfrm>
          <a:prstGeom prst="rect">
            <a:avLst/>
          </a:prstGeom>
        </p:spPr>
      </p:pic>
      <p:sp>
        <p:nvSpPr>
          <p:cNvPr id="11" name="TextBox 10">
            <a:extLst>
              <a:ext uri="{FF2B5EF4-FFF2-40B4-BE49-F238E27FC236}">
                <a16:creationId xmlns:a16="http://schemas.microsoft.com/office/drawing/2014/main" id="{D358E807-A29E-4E91-B19B-4465929398AF}"/>
              </a:ext>
            </a:extLst>
          </p:cNvPr>
          <p:cNvSpPr txBox="1"/>
          <p:nvPr/>
        </p:nvSpPr>
        <p:spPr>
          <a:xfrm>
            <a:off x="482600" y="5454380"/>
            <a:ext cx="6504709" cy="800219"/>
          </a:xfrm>
          <a:prstGeom prst="rect">
            <a:avLst/>
          </a:prstGeom>
          <a:noFill/>
        </p:spPr>
        <p:txBody>
          <a:bodyPr wrap="square" rtlCol="0">
            <a:spAutoFit/>
          </a:bodyPr>
          <a:lstStyle/>
          <a:p>
            <a:r>
              <a:rPr lang="en-US" sz="2800" dirty="0"/>
              <a:t>www.tha.org/hospitalfinance</a:t>
            </a:r>
          </a:p>
          <a:p>
            <a:endParaRPr lang="en-US" dirty="0"/>
          </a:p>
        </p:txBody>
      </p:sp>
      <p:pic>
        <p:nvPicPr>
          <p:cNvPr id="4" name="Picture 3">
            <a:extLst>
              <a:ext uri="{FF2B5EF4-FFF2-40B4-BE49-F238E27FC236}">
                <a16:creationId xmlns:a16="http://schemas.microsoft.com/office/drawing/2014/main" id="{D772E480-528C-490F-AA66-AEE5866FF11A}"/>
              </a:ext>
            </a:extLst>
          </p:cNvPr>
          <p:cNvPicPr>
            <a:picLocks noChangeAspect="1"/>
          </p:cNvPicPr>
          <p:nvPr/>
        </p:nvPicPr>
        <p:blipFill rotWithShape="1">
          <a:blip r:embed="rId4"/>
          <a:srcRect l="2167" t="1369" r="2265" b="1369"/>
          <a:stretch/>
        </p:blipFill>
        <p:spPr>
          <a:xfrm>
            <a:off x="7535120" y="4121971"/>
            <a:ext cx="1946350" cy="2543872"/>
          </a:xfrm>
          <a:prstGeom prst="rect">
            <a:avLst/>
          </a:prstGeom>
          <a:ln w="3175">
            <a:solidFill>
              <a:schemeClr val="bg1">
                <a:lumMod val="50000"/>
              </a:schemeClr>
            </a:solidFill>
          </a:ln>
          <a:effectLst>
            <a:outerShdw blurRad="50800" dist="38100" dir="2700000" algn="tl" rotWithShape="0">
              <a:prstClr val="black">
                <a:alpha val="83000"/>
              </a:prstClr>
            </a:outerShdw>
          </a:effectLst>
        </p:spPr>
      </p:pic>
    </p:spTree>
    <p:extLst>
      <p:ext uri="{BB962C8B-B14F-4D97-AF65-F5344CB8AC3E}">
        <p14:creationId xmlns:p14="http://schemas.microsoft.com/office/powerpoint/2010/main" val="3342355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B4EA63-C1F3-4AD9-A371-1352D6A892A6}"/>
              </a:ext>
            </a:extLst>
          </p:cNvPr>
          <p:cNvPicPr>
            <a:picLocks noChangeAspect="1"/>
          </p:cNvPicPr>
          <p:nvPr/>
        </p:nvPicPr>
        <p:blipFill>
          <a:blip r:embed="rId2"/>
          <a:stretch>
            <a:fillRect/>
          </a:stretch>
        </p:blipFill>
        <p:spPr>
          <a:xfrm>
            <a:off x="0" y="2393768"/>
            <a:ext cx="11480712" cy="3113414"/>
          </a:xfrm>
          <a:prstGeom prst="rect">
            <a:avLst/>
          </a:prstGeom>
        </p:spPr>
      </p:pic>
      <p:pic>
        <p:nvPicPr>
          <p:cNvPr id="5" name="Picture 4">
            <a:extLst>
              <a:ext uri="{FF2B5EF4-FFF2-40B4-BE49-F238E27FC236}">
                <a16:creationId xmlns:a16="http://schemas.microsoft.com/office/drawing/2014/main" id="{DF5D7384-363B-4472-9A3A-BDE39DD1C8E3}"/>
              </a:ext>
            </a:extLst>
          </p:cNvPr>
          <p:cNvPicPr>
            <a:picLocks noChangeAspect="1"/>
          </p:cNvPicPr>
          <p:nvPr/>
        </p:nvPicPr>
        <p:blipFill>
          <a:blip r:embed="rId3"/>
          <a:stretch>
            <a:fillRect/>
          </a:stretch>
        </p:blipFill>
        <p:spPr>
          <a:xfrm>
            <a:off x="0" y="184895"/>
            <a:ext cx="7997588" cy="1764040"/>
          </a:xfrm>
          <a:prstGeom prst="rect">
            <a:avLst/>
          </a:prstGeom>
        </p:spPr>
      </p:pic>
    </p:spTree>
    <p:extLst>
      <p:ext uri="{BB962C8B-B14F-4D97-AF65-F5344CB8AC3E}">
        <p14:creationId xmlns:p14="http://schemas.microsoft.com/office/powerpoint/2010/main" val="18237822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01767"/>
            <a:ext cx="7997588" cy="1764040"/>
          </a:xfrm>
          <a:prstGeom prst="rect">
            <a:avLst/>
          </a:prstGeom>
        </p:spPr>
      </p:pic>
      <p:pic>
        <p:nvPicPr>
          <p:cNvPr id="6" name="Picture 5">
            <a:extLst>
              <a:ext uri="{FF2B5EF4-FFF2-40B4-BE49-F238E27FC236}">
                <a16:creationId xmlns:a16="http://schemas.microsoft.com/office/drawing/2014/main" id="{69B0EA4B-3B87-43DF-A5B3-723CDB99760C}"/>
              </a:ext>
            </a:extLst>
          </p:cNvPr>
          <p:cNvPicPr>
            <a:picLocks noChangeAspect="1"/>
          </p:cNvPicPr>
          <p:nvPr/>
        </p:nvPicPr>
        <p:blipFill>
          <a:blip r:embed="rId4"/>
          <a:stretch>
            <a:fillRect/>
          </a:stretch>
        </p:blipFill>
        <p:spPr>
          <a:xfrm>
            <a:off x="20781" y="1990497"/>
            <a:ext cx="11301258" cy="4140137"/>
          </a:xfrm>
          <a:prstGeom prst="rect">
            <a:avLst/>
          </a:prstGeom>
        </p:spPr>
      </p:pic>
    </p:spTree>
    <p:extLst>
      <p:ext uri="{BB962C8B-B14F-4D97-AF65-F5344CB8AC3E}">
        <p14:creationId xmlns:p14="http://schemas.microsoft.com/office/powerpoint/2010/main" val="24209056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69717"/>
            <a:ext cx="12192000" cy="3854484"/>
          </a:xfrm>
          <a:prstGeom prst="rect">
            <a:avLst/>
          </a:prstGeom>
        </p:spPr>
      </p:pic>
      <p:pic>
        <p:nvPicPr>
          <p:cNvPr id="5" name="Picture 4"/>
          <p:cNvPicPr>
            <a:picLocks noChangeAspect="1"/>
          </p:cNvPicPr>
          <p:nvPr/>
        </p:nvPicPr>
        <p:blipFill>
          <a:blip r:embed="rId3"/>
          <a:stretch>
            <a:fillRect/>
          </a:stretch>
        </p:blipFill>
        <p:spPr>
          <a:xfrm>
            <a:off x="1" y="143331"/>
            <a:ext cx="7997588" cy="1764040"/>
          </a:xfrm>
          <a:prstGeom prst="rect">
            <a:avLst/>
          </a:prstGeom>
        </p:spPr>
      </p:pic>
    </p:spTree>
    <p:extLst>
      <p:ext uri="{BB962C8B-B14F-4D97-AF65-F5344CB8AC3E}">
        <p14:creationId xmlns:p14="http://schemas.microsoft.com/office/powerpoint/2010/main" val="19869735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1393"/>
          <a:stretch/>
        </p:blipFill>
        <p:spPr>
          <a:xfrm>
            <a:off x="261530" y="2279175"/>
            <a:ext cx="11587053" cy="2647666"/>
          </a:xfrm>
          <a:prstGeom prst="rect">
            <a:avLst/>
          </a:prstGeom>
        </p:spPr>
      </p:pic>
      <p:pic>
        <p:nvPicPr>
          <p:cNvPr id="5" name="Picture 4"/>
          <p:cNvPicPr>
            <a:picLocks noChangeAspect="1"/>
          </p:cNvPicPr>
          <p:nvPr/>
        </p:nvPicPr>
        <p:blipFill>
          <a:blip r:embed="rId3"/>
          <a:stretch>
            <a:fillRect/>
          </a:stretch>
        </p:blipFill>
        <p:spPr>
          <a:xfrm>
            <a:off x="0" y="204716"/>
            <a:ext cx="7997588" cy="1764040"/>
          </a:xfrm>
          <a:prstGeom prst="rect">
            <a:avLst/>
          </a:prstGeom>
        </p:spPr>
      </p:pic>
    </p:spTree>
    <p:extLst>
      <p:ext uri="{BB962C8B-B14F-4D97-AF65-F5344CB8AC3E}">
        <p14:creationId xmlns:p14="http://schemas.microsoft.com/office/powerpoint/2010/main" val="18758405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9602" r="1414"/>
          <a:stretch/>
        </p:blipFill>
        <p:spPr>
          <a:xfrm>
            <a:off x="1" y="1873221"/>
            <a:ext cx="11423176" cy="4142096"/>
          </a:xfrm>
          <a:prstGeom prst="rect">
            <a:avLst/>
          </a:prstGeom>
        </p:spPr>
      </p:pic>
      <p:pic>
        <p:nvPicPr>
          <p:cNvPr id="5" name="Picture 4"/>
          <p:cNvPicPr>
            <a:picLocks noChangeAspect="1"/>
          </p:cNvPicPr>
          <p:nvPr/>
        </p:nvPicPr>
        <p:blipFill>
          <a:blip r:embed="rId3"/>
          <a:stretch>
            <a:fillRect/>
          </a:stretch>
        </p:blipFill>
        <p:spPr>
          <a:xfrm>
            <a:off x="0" y="136477"/>
            <a:ext cx="7997588" cy="1764040"/>
          </a:xfrm>
          <a:prstGeom prst="rect">
            <a:avLst/>
          </a:prstGeom>
        </p:spPr>
      </p:pic>
    </p:spTree>
    <p:extLst>
      <p:ext uri="{BB962C8B-B14F-4D97-AF65-F5344CB8AC3E}">
        <p14:creationId xmlns:p14="http://schemas.microsoft.com/office/powerpoint/2010/main" val="19992241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r="916" b="40947"/>
          <a:stretch/>
        </p:blipFill>
        <p:spPr>
          <a:xfrm>
            <a:off x="1" y="1900517"/>
            <a:ext cx="11559654" cy="4049907"/>
          </a:xfrm>
          <a:prstGeom prst="rect">
            <a:avLst/>
          </a:prstGeom>
        </p:spPr>
      </p:pic>
      <p:pic>
        <p:nvPicPr>
          <p:cNvPr id="5" name="Picture 4"/>
          <p:cNvPicPr>
            <a:picLocks noChangeAspect="1"/>
          </p:cNvPicPr>
          <p:nvPr/>
        </p:nvPicPr>
        <p:blipFill>
          <a:blip r:embed="rId3"/>
          <a:stretch>
            <a:fillRect/>
          </a:stretch>
        </p:blipFill>
        <p:spPr>
          <a:xfrm>
            <a:off x="0" y="136477"/>
            <a:ext cx="7997588" cy="1764040"/>
          </a:xfrm>
          <a:prstGeom prst="rect">
            <a:avLst/>
          </a:prstGeom>
        </p:spPr>
      </p:pic>
    </p:spTree>
    <p:extLst>
      <p:ext uri="{BB962C8B-B14F-4D97-AF65-F5344CB8AC3E}">
        <p14:creationId xmlns:p14="http://schemas.microsoft.com/office/powerpoint/2010/main" val="35038713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2687"/>
          <a:stretch/>
        </p:blipFill>
        <p:spPr>
          <a:xfrm>
            <a:off x="194519" y="2115403"/>
            <a:ext cx="11666483" cy="2558955"/>
          </a:xfrm>
          <a:prstGeom prst="rect">
            <a:avLst/>
          </a:prstGeom>
        </p:spPr>
      </p:pic>
      <p:pic>
        <p:nvPicPr>
          <p:cNvPr id="5" name="Picture 4"/>
          <p:cNvPicPr>
            <a:picLocks noChangeAspect="1"/>
          </p:cNvPicPr>
          <p:nvPr/>
        </p:nvPicPr>
        <p:blipFill>
          <a:blip r:embed="rId4"/>
          <a:stretch>
            <a:fillRect/>
          </a:stretch>
        </p:blipFill>
        <p:spPr>
          <a:xfrm>
            <a:off x="0" y="136477"/>
            <a:ext cx="7997588" cy="1764040"/>
          </a:xfrm>
          <a:prstGeom prst="rect">
            <a:avLst/>
          </a:prstGeom>
        </p:spPr>
      </p:pic>
    </p:spTree>
    <p:extLst>
      <p:ext uri="{BB962C8B-B14F-4D97-AF65-F5344CB8AC3E}">
        <p14:creationId xmlns:p14="http://schemas.microsoft.com/office/powerpoint/2010/main" val="3561787221"/>
      </p:ext>
    </p:extLst>
  </p:cSld>
  <p:clrMapOvr>
    <a:masterClrMapping/>
  </p:clrMapOvr>
  <p:transition spd="slow">
    <p:push dir="u"/>
  </p:transition>
</p:sld>
</file>

<file path=ppt/theme/theme1.xml><?xml version="1.0" encoding="utf-8"?>
<a:theme xmlns:a="http://schemas.openxmlformats.org/drawingml/2006/main" name="ThemeTHA">
  <a:themeElements>
    <a:clrScheme name="THA Color System">
      <a:dk1>
        <a:srgbClr val="000000"/>
      </a:dk1>
      <a:lt1>
        <a:srgbClr val="FFFFFF"/>
      </a:lt1>
      <a:dk2>
        <a:srgbClr val="2E383C"/>
      </a:dk2>
      <a:lt2>
        <a:srgbClr val="E0E6E3"/>
      </a:lt2>
      <a:accent1>
        <a:srgbClr val="0079C3"/>
      </a:accent1>
      <a:accent2>
        <a:srgbClr val="EF3828"/>
      </a:accent2>
      <a:accent3>
        <a:srgbClr val="00649C"/>
      </a:accent3>
      <a:accent4>
        <a:srgbClr val="3BBFEF"/>
      </a:accent4>
      <a:accent5>
        <a:srgbClr val="A5B7BA"/>
      </a:accent5>
      <a:accent6>
        <a:srgbClr val="EEE7BA"/>
      </a:accent6>
      <a:hlink>
        <a:srgbClr val="0079C3"/>
      </a:hlink>
      <a:folHlink>
        <a:srgbClr val="00649C"/>
      </a:folHlink>
    </a:clrScheme>
    <a:fontScheme name="Custom 1">
      <a:majorFont>
        <a:latin typeface="FreightSans Pro Book"/>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THA" id="{3C13E5F1-0A56-4AD1-AC2E-E2B7ED7C10FD}" vid="{60141C8A-FF9A-48FE-8889-997F930DF270}"/>
    </a:ext>
  </a:extLst>
</a:theme>
</file>

<file path=ppt/theme/theme2.xml><?xml version="1.0" encoding="utf-8"?>
<a:theme xmlns:a="http://schemas.openxmlformats.org/drawingml/2006/main" name="Photo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30376A-42FA-4662-B937-6C770780AC0C}" vid="{485EFCD2-1CF3-45E5-A737-2FBAC293E0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ThemeTHA</Template>
  <TotalTime>11226</TotalTime>
  <Words>2779</Words>
  <Application>Microsoft Office PowerPoint</Application>
  <PresentationFormat>Widescreen</PresentationFormat>
  <Paragraphs>217</Paragraphs>
  <Slides>25</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Courier New</vt:lpstr>
      <vt:lpstr>FreightSans Pro Book</vt:lpstr>
      <vt:lpstr>FreightSans Pro Light</vt:lpstr>
      <vt:lpstr>Wingdings</vt:lpstr>
      <vt:lpstr>ThemeTHA</vt:lpstr>
      <vt:lpstr>Photo Background</vt:lpstr>
      <vt:lpstr>Key Issues for Texas Hospitals</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86th Texas Legislature</vt:lpstr>
      <vt:lpstr>Leadership in the Texas House of Representatives </vt:lpstr>
      <vt:lpstr>Leadership in the Texas Senate</vt:lpstr>
      <vt:lpstr>Caps on Property Tax Revenue </vt:lpstr>
      <vt:lpstr>2020-2021 State Budget</vt:lpstr>
      <vt:lpstr>Hospital Funding in State Budget</vt:lpstr>
      <vt:lpstr>Hospital Funding in State Budget</vt:lpstr>
      <vt:lpstr>New Source of Trauma Hospital Funding </vt:lpstr>
      <vt:lpstr>Surprise Billing </vt:lpstr>
      <vt:lpstr>Behavioral Health</vt:lpstr>
      <vt:lpstr>THA-Supported Legislation</vt:lpstr>
      <vt:lpstr>End-of-Life Care</vt:lpstr>
      <vt:lpstr>Bills That Did Not Become Law</vt:lpstr>
      <vt:lpstr>THA Resources</vt:lpstr>
      <vt:lpstr>One Stop For Legislative Information</vt:lpstr>
      <vt:lpstr>Educational Series on  Hospital Finance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Lunsford</dc:creator>
  <cp:lastModifiedBy>Stephanie Limb</cp:lastModifiedBy>
  <cp:revision>35</cp:revision>
  <dcterms:created xsi:type="dcterms:W3CDTF">2018-09-17T16:09:00Z</dcterms:created>
  <dcterms:modified xsi:type="dcterms:W3CDTF">2019-06-06T22:22:27Z</dcterms:modified>
</cp:coreProperties>
</file>