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365" r:id="rId6"/>
    <p:sldId id="257" r:id="rId7"/>
    <p:sldId id="366" r:id="rId8"/>
    <p:sldId id="372" r:id="rId9"/>
    <p:sldId id="368" r:id="rId10"/>
    <p:sldId id="369" r:id="rId11"/>
    <p:sldId id="370" r:id="rId12"/>
    <p:sldId id="367" r:id="rId13"/>
    <p:sldId id="373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C68"/>
    <a:srgbClr val="9BC13C"/>
    <a:srgbClr val="23B0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149" autoAdjust="0"/>
    <p:restoredTop sz="94660"/>
  </p:normalViewPr>
  <p:slideViewPr>
    <p:cSldViewPr snapToGrid="0">
      <p:cViewPr varScale="1">
        <p:scale>
          <a:sx n="73" d="100"/>
          <a:sy n="73" d="100"/>
        </p:scale>
        <p:origin x="16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2">
            <a:extLst>
              <a:ext uri="{FF2B5EF4-FFF2-40B4-BE49-F238E27FC236}">
                <a16:creationId xmlns:a16="http://schemas.microsoft.com/office/drawing/2014/main" id="{DF7BF2C4-ECDF-BCDB-86E0-7FCA9DA728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535244" y="4106372"/>
            <a:ext cx="5000975" cy="350068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191279"/>
            <a:ext cx="9595555" cy="1318684"/>
          </a:xfrm>
        </p:spPr>
        <p:txBody>
          <a:bodyPr>
            <a:normAutofit/>
          </a:bodyPr>
          <a:lstStyle/>
          <a:p>
            <a:pPr algn="l"/>
            <a:r>
              <a:rPr lang="en-US" sz="7200" b="1" dirty="0">
                <a:solidFill>
                  <a:srgbClr val="003C68"/>
                </a:solidFill>
                <a:latin typeface="Calibri"/>
                <a:cs typeface="Calibri Light" panose="020F0302020204030204"/>
              </a:rPr>
              <a:t>Hill Country Floods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374111"/>
            <a:ext cx="9158111" cy="131709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3600" dirty="0">
                <a:solidFill>
                  <a:srgbClr val="003C68"/>
                </a:solidFill>
                <a:cs typeface="Calibri" panose="020F0502020204030204"/>
              </a:rPr>
              <a:t>A Hospital Comms Perspective</a:t>
            </a:r>
          </a:p>
          <a:p>
            <a:pPr algn="l"/>
            <a:r>
              <a:rPr lang="en-US" i="1" dirty="0">
                <a:cs typeface="Calibri" panose="020F0502020204030204"/>
              </a:rPr>
              <a:t>Tim Rye, Chief Strategic Development Officer</a:t>
            </a:r>
            <a:endParaRPr lang="en-US" i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2F3D23-7D7E-0821-8C0D-9733870852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2705" y="998645"/>
            <a:ext cx="2740908" cy="1007930"/>
          </a:xfrm>
          <a:prstGeom prst="rect">
            <a:avLst/>
          </a:prstGeom>
        </p:spPr>
      </p:pic>
      <p:pic>
        <p:nvPicPr>
          <p:cNvPr id="6" name="Graphic 3">
            <a:extLst>
              <a:ext uri="{FF2B5EF4-FFF2-40B4-BE49-F238E27FC236}">
                <a16:creationId xmlns:a16="http://schemas.microsoft.com/office/drawing/2014/main" id="{8CE82C81-4057-D704-4826-4D21B6FEC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9498470" y="-714022"/>
            <a:ext cx="3335866" cy="2329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CB4693-5867-DE49-3FFB-8CCD53F63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17CA7-2341-48FE-46C8-71A8CDC6DC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9110" y="388585"/>
            <a:ext cx="7464779" cy="355601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en-US" sz="3600" b="1" dirty="0">
                <a:solidFill>
                  <a:srgbClr val="003C68"/>
                </a:solidFill>
                <a:latin typeface="Calibri"/>
                <a:cs typeface="Calibri Light"/>
              </a:rPr>
              <a:t>TAKE AWAYS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2DAF75-0C71-1574-2E51-4457BFE608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6000" y="1372483"/>
            <a:ext cx="9976555" cy="4294539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cs typeface="Calibri" panose="020F0502020204030204"/>
              </a:rPr>
              <a:t>The “fog of war” is real, especially in the first several days. Lots of cooks in the kitchen.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cs typeface="Calibri" panose="020F0502020204030204"/>
              </a:rPr>
              <a:t>Keep the entire organization informed with as many details as possible.  This disaster happened to all of them. Everyone knows someone who perished, lost a house, a car, a pet, etc.  Its personal to everyone.</a:t>
            </a:r>
          </a:p>
          <a:p>
            <a:pPr marL="342900" indent="-342900" algn="l">
              <a:buChar char="•"/>
            </a:pPr>
            <a:r>
              <a:rPr lang="en-US" dirty="0">
                <a:cs typeface="Calibri" panose="020F0502020204030204"/>
              </a:rPr>
              <a:t>Leverage social media and website, coordinate efforts with local city/county/Fire/EMS/Police officials.</a:t>
            </a:r>
          </a:p>
          <a:p>
            <a:pPr marL="342900" indent="-342900" algn="l">
              <a:buChar char="•"/>
            </a:pPr>
            <a:r>
              <a:rPr lang="en-US" dirty="0">
                <a:cs typeface="Calibri" panose="020F0502020204030204"/>
              </a:rPr>
              <a:t>Try not to let yourself work to exhaustion. Easier said than done…Events like this impact you too.</a:t>
            </a:r>
          </a:p>
          <a:p>
            <a:pPr marL="342900" indent="-342900" algn="l">
              <a:buChar char="•"/>
            </a:pPr>
            <a:r>
              <a:rPr lang="en-US" dirty="0">
                <a:cs typeface="Calibri" panose="020F0502020204030204"/>
              </a:rPr>
              <a:t>Your team needs to feel like they are doing something, find creative ways to accommodate that.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cs typeface="Calibri" panose="020F0502020204030204"/>
              </a:rPr>
              <a:t>Be prepared for milestones.</a:t>
            </a:r>
          </a:p>
          <a:p>
            <a:pPr algn="l"/>
            <a:endParaRPr lang="en-US" dirty="0">
              <a:cs typeface="Calibri" panose="020F0502020204030204"/>
            </a:endParaRPr>
          </a:p>
        </p:txBody>
      </p:sp>
      <p:pic>
        <p:nvPicPr>
          <p:cNvPr id="5" name="Graphic 2">
            <a:extLst>
              <a:ext uri="{FF2B5EF4-FFF2-40B4-BE49-F238E27FC236}">
                <a16:creationId xmlns:a16="http://schemas.microsoft.com/office/drawing/2014/main" id="{4F9D1C8F-8A8E-A84B-9EAB-4CC09A6952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351800" y="5362260"/>
            <a:ext cx="2743198" cy="1920239"/>
          </a:xfrm>
          <a:prstGeom prst="rect">
            <a:avLst/>
          </a:prstGeom>
        </p:spPr>
      </p:pic>
      <p:pic>
        <p:nvPicPr>
          <p:cNvPr id="6" name="Graphic 3">
            <a:extLst>
              <a:ext uri="{FF2B5EF4-FFF2-40B4-BE49-F238E27FC236}">
                <a16:creationId xmlns:a16="http://schemas.microsoft.com/office/drawing/2014/main" id="{BA5B934C-677A-B0A4-ED08-47D577E811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9611359" y="-431800"/>
            <a:ext cx="2743200" cy="19202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E03A620-CEAB-A0ED-3DB7-297D8EA7F1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1372" y="6263678"/>
            <a:ext cx="1653117" cy="2608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80BF502-1DE7-C37D-02B1-1C43820130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954" y="353538"/>
            <a:ext cx="1092201" cy="351259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D268CB7-A376-1D31-0682-8912F2FB97E9}"/>
              </a:ext>
            </a:extLst>
          </p:cNvPr>
          <p:cNvCxnSpPr/>
          <p:nvPr/>
        </p:nvCxnSpPr>
        <p:spPr>
          <a:xfrm flipH="1" flipV="1">
            <a:off x="1755422" y="344311"/>
            <a:ext cx="2822" cy="426155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1084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2">
            <a:extLst>
              <a:ext uri="{FF2B5EF4-FFF2-40B4-BE49-F238E27FC236}">
                <a16:creationId xmlns:a16="http://schemas.microsoft.com/office/drawing/2014/main" id="{DF7BF2C4-ECDF-BCDB-86E0-7FCA9DA728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549758" y="4597678"/>
            <a:ext cx="5000975" cy="350068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F2F3D23-7D7E-0821-8C0D-9733870852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7896" y="5591194"/>
            <a:ext cx="2740908" cy="1007930"/>
          </a:xfrm>
          <a:prstGeom prst="rect">
            <a:avLst/>
          </a:prstGeom>
        </p:spPr>
      </p:pic>
      <p:pic>
        <p:nvPicPr>
          <p:cNvPr id="6" name="Graphic 3">
            <a:extLst>
              <a:ext uri="{FF2B5EF4-FFF2-40B4-BE49-F238E27FC236}">
                <a16:creationId xmlns:a16="http://schemas.microsoft.com/office/drawing/2014/main" id="{8CE82C81-4057-D704-4826-4D21B6FEC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8403772" y="-1634484"/>
            <a:ext cx="4953079" cy="345877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6414" y="94903"/>
            <a:ext cx="7723872" cy="609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929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9110" y="62145"/>
            <a:ext cx="7464779" cy="105644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en-US" sz="3600" b="1" cap="all" dirty="0">
                <a:solidFill>
                  <a:srgbClr val="003C68"/>
                </a:solidFill>
                <a:latin typeface="Calibri"/>
                <a:cs typeface="Calibri Light"/>
              </a:rPr>
              <a:t>Who is Peterson health</a:t>
            </a:r>
          </a:p>
        </p:txBody>
      </p:sp>
      <p:pic>
        <p:nvPicPr>
          <p:cNvPr id="5" name="Graphic 2">
            <a:extLst>
              <a:ext uri="{FF2B5EF4-FFF2-40B4-BE49-F238E27FC236}">
                <a16:creationId xmlns:a16="http://schemas.microsoft.com/office/drawing/2014/main" id="{DF7BF2C4-ECDF-BCDB-86E0-7FCA9DA728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8545" y="5303558"/>
            <a:ext cx="2743198" cy="1920239"/>
          </a:xfrm>
          <a:prstGeom prst="rect">
            <a:avLst/>
          </a:prstGeom>
        </p:spPr>
      </p:pic>
      <p:pic>
        <p:nvPicPr>
          <p:cNvPr id="6" name="Graphic 3">
            <a:extLst>
              <a:ext uri="{FF2B5EF4-FFF2-40B4-BE49-F238E27FC236}">
                <a16:creationId xmlns:a16="http://schemas.microsoft.com/office/drawing/2014/main" id="{8CE82C81-4057-D704-4826-4D21B6FECC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8722894" y="-387549"/>
            <a:ext cx="3386230" cy="21195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1C37323-77A9-7B5C-E8F0-2996287F92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372" y="6263678"/>
            <a:ext cx="1653117" cy="2608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F633ABE-0FD6-1DB7-7C96-0950D305C7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954" y="353538"/>
            <a:ext cx="1092201" cy="351259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196185F-69A2-D907-5333-D4215A6138D5}"/>
              </a:ext>
            </a:extLst>
          </p:cNvPr>
          <p:cNvCxnSpPr/>
          <p:nvPr/>
        </p:nvCxnSpPr>
        <p:spPr>
          <a:xfrm flipH="1" flipV="1">
            <a:off x="1755422" y="344311"/>
            <a:ext cx="2822" cy="426155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113078" y="1167471"/>
            <a:ext cx="10017760" cy="452305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 algn="l">
              <a:lnSpc>
                <a:spcPct val="100000"/>
              </a:lnSpc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Established 1949 </a:t>
            </a:r>
          </a:p>
          <a:p>
            <a:pPr marL="342900" indent="-342900" algn="l">
              <a:lnSpc>
                <a:spcPct val="100000"/>
              </a:lnSpc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Kerrville, Texas </a:t>
            </a:r>
          </a:p>
          <a:p>
            <a:pPr marL="342900" indent="-342900" algn="l">
              <a:lnSpc>
                <a:spcPct val="100000"/>
              </a:lnSpc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Private, Nonprofit Organization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1,300+ Employees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l">
              <a:lnSpc>
                <a:spcPct val="100000"/>
              </a:lnSpc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Serving Kerr County + 9 Surrounding Counties</a:t>
            </a:r>
          </a:p>
          <a:p>
            <a:pPr marL="342900" indent="-342900" algn="l">
              <a:lnSpc>
                <a:spcPct val="100000"/>
              </a:lnSpc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Population: 54,902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(as of 2024)</a:t>
            </a:r>
          </a:p>
          <a:p>
            <a:pPr marL="800100" lvl="1" indent="-342900" algn="l">
              <a:lnSpc>
                <a:spcPct val="100000"/>
              </a:lnSpc>
              <a:spcBef>
                <a:spcPts val="1000"/>
              </a:spcBef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Catchment Area: 120,000</a:t>
            </a:r>
          </a:p>
          <a:p>
            <a:pPr marL="342900" indent="-342900" algn="l">
              <a:lnSpc>
                <a:spcPct val="100000"/>
              </a:lnSpc>
              <a:buChar char="•"/>
            </a:pPr>
            <a:r>
              <a:rPr lang="en-US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18 Rooftop Regional Footprint</a:t>
            </a:r>
          </a:p>
        </p:txBody>
      </p:sp>
      <p:pic>
        <p:nvPicPr>
          <p:cNvPr id="13" name="Picture 12" descr="A map of texas with flowers&#10;&#10;Description automatically generated">
            <a:extLst>
              <a:ext uri="{FF2B5EF4-FFF2-40B4-BE49-F238E27FC236}">
                <a16:creationId xmlns:a16="http://schemas.microsoft.com/office/drawing/2014/main" id="{34D5408E-3D0F-3272-7A7B-BC064EF8CD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3534" y="2007805"/>
            <a:ext cx="4210955" cy="3911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330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9110" y="388585"/>
            <a:ext cx="7464779" cy="355601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en-US" sz="3600" b="1" dirty="0">
                <a:solidFill>
                  <a:srgbClr val="003C68"/>
                </a:solidFill>
                <a:latin typeface="Calibri"/>
                <a:cs typeface="Calibri Light"/>
              </a:rPr>
              <a:t>July 4</a:t>
            </a:r>
            <a:r>
              <a:rPr lang="en-US" sz="3600" b="1" baseline="30000" dirty="0">
                <a:solidFill>
                  <a:srgbClr val="003C68"/>
                </a:solidFill>
                <a:latin typeface="Calibri"/>
                <a:cs typeface="Calibri Light"/>
              </a:rPr>
              <a:t>th</a:t>
            </a:r>
            <a:r>
              <a:rPr lang="en-US" sz="3600" b="1" dirty="0">
                <a:solidFill>
                  <a:srgbClr val="003C68"/>
                </a:solidFill>
                <a:latin typeface="Calibri"/>
                <a:cs typeface="Calibri Light"/>
              </a:rPr>
              <a:t>, 2025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6000" y="1372483"/>
            <a:ext cx="9976555" cy="429453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3200" b="1" dirty="0">
                <a:solidFill>
                  <a:srgbClr val="003C68"/>
                </a:solidFill>
                <a:cs typeface="Calibri" panose="020F0502020204030204"/>
              </a:rPr>
              <a:t>Day of… Not what anyone expected…</a:t>
            </a:r>
            <a:endParaRPr lang="en-US" b="1" dirty="0">
              <a:solidFill>
                <a:srgbClr val="003C68"/>
              </a:solidFill>
              <a:cs typeface="Calibri" panose="020F0502020204030204"/>
            </a:endParaRPr>
          </a:p>
          <a:p>
            <a:pPr marL="342900" indent="-342900" algn="l">
              <a:lnSpc>
                <a:spcPct val="150000"/>
              </a:lnSpc>
              <a:buChar char="•"/>
            </a:pPr>
            <a:r>
              <a:rPr lang="en-US" dirty="0">
                <a:cs typeface="Calibri" panose="020F0502020204030204"/>
              </a:rPr>
              <a:t>Hospital Incident Command</a:t>
            </a:r>
          </a:p>
          <a:p>
            <a:pPr marL="342900" indent="-342900" algn="l">
              <a:buChar char="•"/>
            </a:pPr>
            <a:r>
              <a:rPr lang="en-US" dirty="0">
                <a:cs typeface="Calibri" panose="020F0502020204030204"/>
              </a:rPr>
              <a:t>Southwest Texas Regional Advisory Council (STRAC)</a:t>
            </a:r>
          </a:p>
          <a:p>
            <a:pPr marL="342900" indent="-342900" algn="l">
              <a:buChar char="•"/>
            </a:pPr>
            <a:r>
              <a:rPr lang="en-US" dirty="0">
                <a:cs typeface="Calibri" panose="020F0502020204030204"/>
              </a:rPr>
              <a:t>First patients arrived via ambulance around 8am – 4 people, none related</a:t>
            </a:r>
          </a:p>
          <a:p>
            <a:pPr marL="342900" indent="-342900" algn="l">
              <a:buChar char="•"/>
            </a:pPr>
            <a:r>
              <a:rPr lang="en-US" dirty="0">
                <a:cs typeface="Calibri" panose="020F0502020204030204"/>
              </a:rPr>
              <a:t>All told, 12 patients hospitalized, 48 treated in ER</a:t>
            </a:r>
          </a:p>
          <a:p>
            <a:pPr marL="342900" indent="-342900" algn="l">
              <a:buChar char="•"/>
            </a:pPr>
            <a:r>
              <a:rPr lang="en-US" dirty="0">
                <a:cs typeface="Calibri" panose="020F0502020204030204"/>
              </a:rPr>
              <a:t>Unknown number transported to San Antonio for higher levels of care</a:t>
            </a:r>
          </a:p>
          <a:p>
            <a:pPr marL="342900" indent="-342900" algn="l">
              <a:buChar char="•"/>
            </a:pPr>
            <a:r>
              <a:rPr lang="en-US" dirty="0">
                <a:cs typeface="Calibri" panose="020F0502020204030204"/>
              </a:rPr>
              <a:t>We only received what was triaged out of the field, lots of coordination between STRAC and local emergency response.</a:t>
            </a:r>
          </a:p>
          <a:p>
            <a:pPr marL="342900" indent="-342900" algn="l">
              <a:buChar char="•"/>
            </a:pPr>
            <a:endParaRPr lang="en-US" dirty="0">
              <a:cs typeface="Calibri" panose="020F0502020204030204"/>
            </a:endParaRPr>
          </a:p>
        </p:txBody>
      </p:sp>
      <p:pic>
        <p:nvPicPr>
          <p:cNvPr id="5" name="Graphic 2">
            <a:extLst>
              <a:ext uri="{FF2B5EF4-FFF2-40B4-BE49-F238E27FC236}">
                <a16:creationId xmlns:a16="http://schemas.microsoft.com/office/drawing/2014/main" id="{DF7BF2C4-ECDF-BCDB-86E0-7FCA9DA728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351800" y="5362260"/>
            <a:ext cx="2743198" cy="1920239"/>
          </a:xfrm>
          <a:prstGeom prst="rect">
            <a:avLst/>
          </a:prstGeom>
        </p:spPr>
      </p:pic>
      <p:pic>
        <p:nvPicPr>
          <p:cNvPr id="6" name="Graphic 3">
            <a:extLst>
              <a:ext uri="{FF2B5EF4-FFF2-40B4-BE49-F238E27FC236}">
                <a16:creationId xmlns:a16="http://schemas.microsoft.com/office/drawing/2014/main" id="{8CE82C81-4057-D704-4826-4D21B6FEC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9611359" y="-431800"/>
            <a:ext cx="2743200" cy="19202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1C37323-77A9-7B5C-E8F0-2996287F92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1372" y="6263678"/>
            <a:ext cx="1653117" cy="2608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F633ABE-0FD6-1DB7-7C96-0950D305C7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954" y="353538"/>
            <a:ext cx="1092201" cy="351259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196185F-69A2-D907-5333-D4215A6138D5}"/>
              </a:ext>
            </a:extLst>
          </p:cNvPr>
          <p:cNvCxnSpPr/>
          <p:nvPr/>
        </p:nvCxnSpPr>
        <p:spPr>
          <a:xfrm flipH="1" flipV="1">
            <a:off x="1755422" y="344311"/>
            <a:ext cx="2822" cy="426155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0033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A3775-F726-5D63-2942-5148641E9C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CC2F8-6708-3F33-67D4-39AD149D11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9110" y="388585"/>
            <a:ext cx="7464779" cy="355601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en-US" sz="3600" b="1" dirty="0">
                <a:solidFill>
                  <a:srgbClr val="003C68"/>
                </a:solidFill>
                <a:latin typeface="Calibri"/>
                <a:cs typeface="Calibri Light"/>
              </a:rPr>
              <a:t>Working through the Chaos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0BA26C-9A2B-461D-8FE4-ACF3461DD9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6000" y="1372483"/>
            <a:ext cx="10332787" cy="429453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cs typeface="Calibri" panose="020F0502020204030204"/>
              </a:rPr>
              <a:t>Nobody went to bed on Thursday night expecting this…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cs typeface="Calibri" panose="020F0502020204030204"/>
              </a:rPr>
              <a:t>There was no preplanning the scenario, we expected 3-4 inches of rain overnight. We received 12 inches concentrated in the worst possible location for this “perfect storm”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cs typeface="Calibri" panose="020F0502020204030204"/>
              </a:rPr>
              <a:t>By 10am, hospital was inundated with calls from people looking for loved ones.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cs typeface="Calibri" panose="020F0502020204030204"/>
              </a:rPr>
              <a:t>By noon, I had over two dozen messages from media outlets - local, state and national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cs typeface="Calibri" panose="020F0502020204030204"/>
              </a:rPr>
              <a:t>By early afternoon, reporters showing up asking questions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>
              <a:cs typeface="Calibri" panose="020F0502020204030204"/>
            </a:endParaRPr>
          </a:p>
        </p:txBody>
      </p:sp>
      <p:pic>
        <p:nvPicPr>
          <p:cNvPr id="5" name="Graphic 2">
            <a:extLst>
              <a:ext uri="{FF2B5EF4-FFF2-40B4-BE49-F238E27FC236}">
                <a16:creationId xmlns:a16="http://schemas.microsoft.com/office/drawing/2014/main" id="{04B88780-6672-991A-B93A-AB30A3425F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351800" y="5362260"/>
            <a:ext cx="2743198" cy="1920239"/>
          </a:xfrm>
          <a:prstGeom prst="rect">
            <a:avLst/>
          </a:prstGeom>
        </p:spPr>
      </p:pic>
      <p:pic>
        <p:nvPicPr>
          <p:cNvPr id="6" name="Graphic 3">
            <a:extLst>
              <a:ext uri="{FF2B5EF4-FFF2-40B4-BE49-F238E27FC236}">
                <a16:creationId xmlns:a16="http://schemas.microsoft.com/office/drawing/2014/main" id="{0266B603-A7EB-D3EF-16D6-A4980F4AB2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9611359" y="-431800"/>
            <a:ext cx="2743200" cy="19202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1B50E81-8067-7212-3038-CCC55A4590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1372" y="6263678"/>
            <a:ext cx="1653117" cy="2608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16D0670-C4AA-55F1-60E9-C838C07098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954" y="353538"/>
            <a:ext cx="1092201" cy="351259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9C52F95-9672-38B6-CC72-E6750BE0CD3C}"/>
              </a:ext>
            </a:extLst>
          </p:cNvPr>
          <p:cNvCxnSpPr/>
          <p:nvPr/>
        </p:nvCxnSpPr>
        <p:spPr>
          <a:xfrm flipH="1" flipV="1">
            <a:off x="1755422" y="344311"/>
            <a:ext cx="2822" cy="426155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9429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A6CC5A-C91E-D6B3-E114-3C545F2A2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5DA70-0157-78D4-1506-3941A67627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9110" y="388585"/>
            <a:ext cx="7464779" cy="355601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en-US" sz="3600" b="1" dirty="0">
                <a:solidFill>
                  <a:srgbClr val="003C68"/>
                </a:solidFill>
                <a:latin typeface="Calibri"/>
                <a:cs typeface="Calibri Light"/>
              </a:rPr>
              <a:t>Working through the Chaos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E201A9-A89E-C618-4A7D-3B0F0B5027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6000" y="1372483"/>
            <a:ext cx="9976555" cy="429453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 algn="l">
              <a:buChar char="•"/>
            </a:pPr>
            <a:r>
              <a:rPr lang="en-US" dirty="0">
                <a:cs typeface="Calibri" panose="020F0502020204030204"/>
              </a:rPr>
              <a:t>Coordination with local fire departments in seven jurisdictions</a:t>
            </a:r>
          </a:p>
          <a:p>
            <a:pPr marL="342900" indent="-342900" algn="l">
              <a:buChar char="•"/>
            </a:pPr>
            <a:r>
              <a:rPr lang="en-US" dirty="0">
                <a:cs typeface="Calibri" panose="020F0502020204030204"/>
              </a:rPr>
              <a:t>Formal centralized Incident Command still coming together</a:t>
            </a:r>
          </a:p>
          <a:p>
            <a:pPr marL="342900" indent="-342900" algn="l">
              <a:buChar char="•"/>
            </a:pPr>
            <a:r>
              <a:rPr lang="en-US" dirty="0">
                <a:cs typeface="Calibri" panose="020F0502020204030204"/>
              </a:rPr>
              <a:t>Supply chain still not organized</a:t>
            </a:r>
          </a:p>
          <a:p>
            <a:pPr marL="342900" indent="-342900" algn="l">
              <a:buChar char="•"/>
            </a:pPr>
            <a:r>
              <a:rPr lang="en-US" dirty="0">
                <a:cs typeface="Calibri" panose="020F0502020204030204"/>
              </a:rPr>
              <a:t>Non-Governmental resources turning to us for help (supplies, medical support, expertise)</a:t>
            </a:r>
          </a:p>
          <a:p>
            <a:pPr marL="342900" indent="-342900" algn="l">
              <a:buChar char="•"/>
            </a:pPr>
            <a:r>
              <a:rPr lang="en-US" dirty="0">
                <a:cs typeface="Calibri" panose="020F0502020204030204"/>
              </a:rPr>
              <a:t>Many of the local fire departments are volunteer organizations. Amazing people, limited expertise</a:t>
            </a:r>
          </a:p>
        </p:txBody>
      </p:sp>
      <p:pic>
        <p:nvPicPr>
          <p:cNvPr id="5" name="Graphic 2">
            <a:extLst>
              <a:ext uri="{FF2B5EF4-FFF2-40B4-BE49-F238E27FC236}">
                <a16:creationId xmlns:a16="http://schemas.microsoft.com/office/drawing/2014/main" id="{70735FE5-8A7E-DAA7-AF3B-3BE764A547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351800" y="5362260"/>
            <a:ext cx="2743198" cy="1920239"/>
          </a:xfrm>
          <a:prstGeom prst="rect">
            <a:avLst/>
          </a:prstGeom>
        </p:spPr>
      </p:pic>
      <p:pic>
        <p:nvPicPr>
          <p:cNvPr id="6" name="Graphic 3">
            <a:extLst>
              <a:ext uri="{FF2B5EF4-FFF2-40B4-BE49-F238E27FC236}">
                <a16:creationId xmlns:a16="http://schemas.microsoft.com/office/drawing/2014/main" id="{89C1B242-7CA5-9C2A-3E14-49DD767B4A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9611359" y="-431800"/>
            <a:ext cx="2743200" cy="19202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90FFD02-FE76-3163-7784-99AE6E7964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1372" y="6263678"/>
            <a:ext cx="1653117" cy="2608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93C1925-C099-FE52-8F7C-B67AB5D3D1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954" y="353538"/>
            <a:ext cx="1092201" cy="351259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7619843-E4D9-A8B6-DCC0-0E700AED0375}"/>
              </a:ext>
            </a:extLst>
          </p:cNvPr>
          <p:cNvCxnSpPr/>
          <p:nvPr/>
        </p:nvCxnSpPr>
        <p:spPr>
          <a:xfrm flipH="1" flipV="1">
            <a:off x="1755422" y="344311"/>
            <a:ext cx="2822" cy="426155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6479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F1096B-C995-121B-0010-3525833EC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4C480-BF84-D984-CC18-696C0BD089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9110" y="388585"/>
            <a:ext cx="7464779" cy="355601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en-US" sz="3600" b="1" dirty="0">
                <a:solidFill>
                  <a:srgbClr val="003C68"/>
                </a:solidFill>
                <a:latin typeface="Calibri"/>
                <a:cs typeface="Calibri Light"/>
              </a:rPr>
              <a:t>Week One – A day in the life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968217-C8AC-674C-04DC-F66DCAE8C2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6000" y="1372483"/>
            <a:ext cx="9976555" cy="4294539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342900" indent="-342900" algn="l">
              <a:buChar char="•"/>
            </a:pPr>
            <a:r>
              <a:rPr lang="en-US" b="1" dirty="0">
                <a:cs typeface="Calibri" panose="020F0502020204030204"/>
              </a:rPr>
              <a:t>5am – </a:t>
            </a:r>
            <a:r>
              <a:rPr lang="en-US" dirty="0">
                <a:cs typeface="Calibri" panose="020F0502020204030204"/>
              </a:rPr>
              <a:t>Assemble at centralized Incident Command for debrief from local, state, and federal agencies. Leave with several requests that cannot be supported yet by government response. Mostly supply/equipment needs.</a:t>
            </a:r>
          </a:p>
          <a:p>
            <a:pPr marL="342900" indent="-342900" algn="l">
              <a:buChar char="•"/>
            </a:pPr>
            <a:r>
              <a:rPr lang="en-US" b="1" dirty="0">
                <a:cs typeface="Calibri" panose="020F0502020204030204"/>
              </a:rPr>
              <a:t>7am – </a:t>
            </a:r>
            <a:r>
              <a:rPr lang="en-US" dirty="0">
                <a:cs typeface="Calibri" panose="020F0502020204030204"/>
              </a:rPr>
              <a:t>Review phone messages, emails, text inquiries from media and various other entities</a:t>
            </a:r>
          </a:p>
          <a:p>
            <a:pPr marL="342900" indent="-342900" algn="l">
              <a:buChar char="•"/>
            </a:pPr>
            <a:r>
              <a:rPr lang="en-US" b="1" dirty="0">
                <a:cs typeface="Calibri" panose="020F0502020204030204"/>
              </a:rPr>
              <a:t>8am – </a:t>
            </a:r>
            <a:r>
              <a:rPr lang="en-US" dirty="0">
                <a:cs typeface="Calibri" panose="020F0502020204030204"/>
              </a:rPr>
              <a:t>Debrief hospital leadership on latest developments</a:t>
            </a:r>
          </a:p>
          <a:p>
            <a:pPr marL="342900" indent="-342900" algn="l">
              <a:buChar char="•"/>
            </a:pPr>
            <a:r>
              <a:rPr lang="en-US" b="1" dirty="0">
                <a:cs typeface="Calibri" panose="020F0502020204030204"/>
              </a:rPr>
              <a:t>9am – </a:t>
            </a:r>
            <a:r>
              <a:rPr lang="en-US" dirty="0">
                <a:cs typeface="Calibri" panose="020F0502020204030204"/>
              </a:rPr>
              <a:t>Debrief system department directors/managers </a:t>
            </a:r>
          </a:p>
          <a:p>
            <a:pPr marL="342900" indent="-342900" algn="l">
              <a:buChar char="•"/>
            </a:pPr>
            <a:r>
              <a:rPr lang="en-US" b="1" dirty="0">
                <a:cs typeface="Calibri" panose="020F0502020204030204"/>
              </a:rPr>
              <a:t>10am – </a:t>
            </a:r>
            <a:r>
              <a:rPr lang="en-US" dirty="0">
                <a:cs typeface="Calibri" panose="020F0502020204030204"/>
              </a:rPr>
              <a:t>Respond to media inquiries, do interviews, coordinate meal deliveries, organize supply donations, respond to community requests</a:t>
            </a:r>
          </a:p>
          <a:p>
            <a:pPr marL="342900" indent="-342900" algn="l">
              <a:buChar char="•"/>
            </a:pPr>
            <a:r>
              <a:rPr lang="en-US" b="1" dirty="0">
                <a:cs typeface="Calibri" panose="020F0502020204030204"/>
              </a:rPr>
              <a:t>BLINK</a:t>
            </a:r>
            <a:r>
              <a:rPr lang="en-US" dirty="0">
                <a:cs typeface="Calibri" panose="020F0502020204030204"/>
              </a:rPr>
              <a:t>, its 6pm – back to IC to debrief</a:t>
            </a:r>
          </a:p>
          <a:p>
            <a:pPr marL="342900" indent="-342900" algn="l">
              <a:buChar char="•"/>
            </a:pPr>
            <a:r>
              <a:rPr lang="en-US" b="1" dirty="0">
                <a:cs typeface="Calibri" panose="020F0502020204030204"/>
              </a:rPr>
              <a:t>7pm – </a:t>
            </a:r>
            <a:r>
              <a:rPr lang="en-US" dirty="0">
                <a:cs typeface="Calibri" panose="020F0502020204030204"/>
              </a:rPr>
              <a:t>Review phone messages, emails, etc.</a:t>
            </a:r>
          </a:p>
          <a:p>
            <a:pPr algn="l"/>
            <a:endParaRPr lang="en-US" dirty="0">
              <a:cs typeface="Calibri" panose="020F0502020204030204"/>
            </a:endParaRPr>
          </a:p>
        </p:txBody>
      </p:sp>
      <p:pic>
        <p:nvPicPr>
          <p:cNvPr id="5" name="Graphic 2">
            <a:extLst>
              <a:ext uri="{FF2B5EF4-FFF2-40B4-BE49-F238E27FC236}">
                <a16:creationId xmlns:a16="http://schemas.microsoft.com/office/drawing/2014/main" id="{B5B560BF-6C48-77EE-4F2B-B7CEFC2661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351800" y="5362260"/>
            <a:ext cx="2743198" cy="1920239"/>
          </a:xfrm>
          <a:prstGeom prst="rect">
            <a:avLst/>
          </a:prstGeom>
        </p:spPr>
      </p:pic>
      <p:pic>
        <p:nvPicPr>
          <p:cNvPr id="6" name="Graphic 3">
            <a:extLst>
              <a:ext uri="{FF2B5EF4-FFF2-40B4-BE49-F238E27FC236}">
                <a16:creationId xmlns:a16="http://schemas.microsoft.com/office/drawing/2014/main" id="{8BAC044C-CE84-1AAC-A669-2AB2E75278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9611359" y="-431800"/>
            <a:ext cx="2743200" cy="19202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E54F1A1-1E88-B50F-767A-E3E67C21BE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1372" y="6263678"/>
            <a:ext cx="1653117" cy="2608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034FD84-84B2-098B-F3B8-E8E38E67D1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954" y="353538"/>
            <a:ext cx="1092201" cy="351259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7833CF0-10DE-20E5-D626-67D76A9A9260}"/>
              </a:ext>
            </a:extLst>
          </p:cNvPr>
          <p:cNvCxnSpPr/>
          <p:nvPr/>
        </p:nvCxnSpPr>
        <p:spPr>
          <a:xfrm flipH="1" flipV="1">
            <a:off x="1755422" y="344311"/>
            <a:ext cx="2822" cy="426155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8569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617442-14E7-EDD7-42D5-33EFBE42F1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B0B370-E4AC-67B8-3A6F-4CD325EC2A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9110" y="388585"/>
            <a:ext cx="7464779" cy="355601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en-US" sz="3600" b="1" dirty="0">
                <a:solidFill>
                  <a:srgbClr val="003C68"/>
                </a:solidFill>
                <a:latin typeface="Calibri"/>
                <a:cs typeface="Calibri Light"/>
              </a:rPr>
              <a:t>Week One – A day in the life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41ACEF-333F-EF8D-2FC8-6C858B6569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6000" y="1372483"/>
            <a:ext cx="9899659" cy="429453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 algn="l">
              <a:buChar char="•"/>
            </a:pPr>
            <a:r>
              <a:rPr lang="en-US" b="1" dirty="0">
                <a:cs typeface="Calibri" panose="020F0502020204030204"/>
              </a:rPr>
              <a:t>9pm – </a:t>
            </a:r>
            <a:r>
              <a:rPr lang="en-US" dirty="0">
                <a:cs typeface="Calibri" panose="020F0502020204030204"/>
              </a:rPr>
              <a:t>Eat your first real meal of the day</a:t>
            </a:r>
          </a:p>
          <a:p>
            <a:pPr marL="342900" indent="-342900" algn="l">
              <a:buChar char="•"/>
            </a:pPr>
            <a:r>
              <a:rPr lang="en-US" b="1" dirty="0">
                <a:cs typeface="Calibri" panose="020F0502020204030204"/>
              </a:rPr>
              <a:t>11pm – </a:t>
            </a:r>
            <a:r>
              <a:rPr lang="en-US" dirty="0">
                <a:cs typeface="Calibri" panose="020F0502020204030204"/>
              </a:rPr>
              <a:t>Go to bed, lay there thinking of all the things you still need to do</a:t>
            </a:r>
          </a:p>
          <a:p>
            <a:pPr marL="342900" indent="-342900" algn="l">
              <a:buChar char="•"/>
            </a:pPr>
            <a:r>
              <a:rPr lang="en-US" b="1" dirty="0">
                <a:cs typeface="Calibri" panose="020F0502020204030204"/>
              </a:rPr>
              <a:t>3:45 am – </a:t>
            </a:r>
            <a:r>
              <a:rPr lang="en-US" dirty="0">
                <a:cs typeface="Calibri" panose="020F0502020204030204"/>
              </a:rPr>
              <a:t>Get up and start it all over again</a:t>
            </a:r>
          </a:p>
          <a:p>
            <a:pPr marL="342900" indent="-342900" algn="l">
              <a:buChar char="•"/>
            </a:pPr>
            <a:endParaRPr lang="en-US" dirty="0">
              <a:cs typeface="Calibri" panose="020F0502020204030204"/>
            </a:endParaRPr>
          </a:p>
          <a:p>
            <a:pPr algn="l"/>
            <a:r>
              <a:rPr lang="en-US" dirty="0">
                <a:solidFill>
                  <a:srgbClr val="003C68"/>
                </a:solidFill>
                <a:cs typeface="Calibri" panose="020F0502020204030204"/>
              </a:rPr>
              <a:t>On Friday July 11, after the morning IC debrief finally went home to rest at 10am.  Fell asleep around 10:30am, woke up at 3am Saturday in the largest pile of drool I’ve ever seen.</a:t>
            </a:r>
          </a:p>
        </p:txBody>
      </p:sp>
      <p:pic>
        <p:nvPicPr>
          <p:cNvPr id="5" name="Graphic 2">
            <a:extLst>
              <a:ext uri="{FF2B5EF4-FFF2-40B4-BE49-F238E27FC236}">
                <a16:creationId xmlns:a16="http://schemas.microsoft.com/office/drawing/2014/main" id="{2E99BB6B-AD33-7C3C-81BF-DF5C82BD53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351800" y="5362260"/>
            <a:ext cx="2743198" cy="1920239"/>
          </a:xfrm>
          <a:prstGeom prst="rect">
            <a:avLst/>
          </a:prstGeom>
        </p:spPr>
      </p:pic>
      <p:pic>
        <p:nvPicPr>
          <p:cNvPr id="6" name="Graphic 3">
            <a:extLst>
              <a:ext uri="{FF2B5EF4-FFF2-40B4-BE49-F238E27FC236}">
                <a16:creationId xmlns:a16="http://schemas.microsoft.com/office/drawing/2014/main" id="{9A7D517C-CC41-B93D-7CF9-6829E6FCF5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9611359" y="-431800"/>
            <a:ext cx="2743200" cy="19202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A294850-C561-36D4-5DDD-7F99C55965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1372" y="6263678"/>
            <a:ext cx="1653117" cy="2608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C88E5AA-2633-7159-25DA-CC035A1B93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954" y="353538"/>
            <a:ext cx="1092201" cy="351259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012A326-3AA1-0CEB-2FEF-52D740CC3C02}"/>
              </a:ext>
            </a:extLst>
          </p:cNvPr>
          <p:cNvCxnSpPr/>
          <p:nvPr/>
        </p:nvCxnSpPr>
        <p:spPr>
          <a:xfrm flipH="1" flipV="1">
            <a:off x="1755422" y="344311"/>
            <a:ext cx="2822" cy="426155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7486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F727B7-7C88-4E6E-092B-AD750276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8E47D-A4C6-5DEF-2C1E-EBD0978E0F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9110" y="388585"/>
            <a:ext cx="7464779" cy="355601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en-US" sz="3600" b="1" dirty="0">
                <a:solidFill>
                  <a:srgbClr val="003C68"/>
                </a:solidFill>
                <a:latin typeface="Calibri"/>
                <a:cs typeface="Calibri Light"/>
              </a:rPr>
              <a:t>Other Community Support	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C1C54A-110D-D168-D5D6-01A2C266FB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6000" y="1372483"/>
            <a:ext cx="9976555" cy="429453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 algn="l">
              <a:buChar char="•"/>
            </a:pPr>
            <a:r>
              <a:rPr lang="en-US" dirty="0">
                <a:cs typeface="Calibri" panose="020F0502020204030204"/>
              </a:rPr>
              <a:t>Vaccine distribution</a:t>
            </a:r>
          </a:p>
          <a:p>
            <a:pPr marL="342900" indent="-342900" algn="l">
              <a:buChar char="•"/>
            </a:pPr>
            <a:r>
              <a:rPr lang="en-US" dirty="0">
                <a:cs typeface="Calibri" panose="020F0502020204030204"/>
              </a:rPr>
              <a:t>First Responder Care Kits</a:t>
            </a:r>
          </a:p>
          <a:p>
            <a:pPr marL="342900" indent="-342900" algn="l">
              <a:buChar char="•"/>
            </a:pPr>
            <a:r>
              <a:rPr lang="en-US" dirty="0">
                <a:cs typeface="Calibri" panose="020F0502020204030204"/>
              </a:rPr>
              <a:t>Salvation Army volunteers</a:t>
            </a:r>
          </a:p>
          <a:p>
            <a:pPr marL="342900" indent="-342900" algn="l">
              <a:buChar char="•"/>
            </a:pPr>
            <a:r>
              <a:rPr lang="en-US" dirty="0">
                <a:cs typeface="Calibri" panose="020F0502020204030204"/>
              </a:rPr>
              <a:t>IV stations</a:t>
            </a:r>
          </a:p>
          <a:p>
            <a:pPr marL="342900" indent="-342900" algn="l">
              <a:buChar char="•"/>
            </a:pPr>
            <a:r>
              <a:rPr lang="en-US" dirty="0">
                <a:cs typeface="Calibri" panose="020F0502020204030204"/>
              </a:rPr>
              <a:t>Supplies, Supplies, Supplies</a:t>
            </a:r>
          </a:p>
          <a:p>
            <a:pPr marL="342900" indent="-342900" algn="l">
              <a:buChar char="•"/>
            </a:pPr>
            <a:endParaRPr lang="en-US" dirty="0">
              <a:cs typeface="Calibri" panose="020F0502020204030204"/>
            </a:endParaRPr>
          </a:p>
        </p:txBody>
      </p:sp>
      <p:pic>
        <p:nvPicPr>
          <p:cNvPr id="5" name="Graphic 2">
            <a:extLst>
              <a:ext uri="{FF2B5EF4-FFF2-40B4-BE49-F238E27FC236}">
                <a16:creationId xmlns:a16="http://schemas.microsoft.com/office/drawing/2014/main" id="{B05FF740-2180-41A2-1F28-1D999E43B9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351800" y="5362260"/>
            <a:ext cx="2743198" cy="1920239"/>
          </a:xfrm>
          <a:prstGeom prst="rect">
            <a:avLst/>
          </a:prstGeom>
        </p:spPr>
      </p:pic>
      <p:pic>
        <p:nvPicPr>
          <p:cNvPr id="6" name="Graphic 3">
            <a:extLst>
              <a:ext uri="{FF2B5EF4-FFF2-40B4-BE49-F238E27FC236}">
                <a16:creationId xmlns:a16="http://schemas.microsoft.com/office/drawing/2014/main" id="{C56EA2F1-EBE1-439F-2597-0D1C206853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9611359" y="-431800"/>
            <a:ext cx="2743200" cy="19202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96B193-C942-3E8D-318E-5CA6E17C4F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1372" y="6263678"/>
            <a:ext cx="1653117" cy="2608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16F7D2D-FCC3-F888-9C48-4E87B078CE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954" y="353538"/>
            <a:ext cx="1092201" cy="351259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763347F-64FB-3037-89C6-C3B6504D08C3}"/>
              </a:ext>
            </a:extLst>
          </p:cNvPr>
          <p:cNvCxnSpPr/>
          <p:nvPr/>
        </p:nvCxnSpPr>
        <p:spPr>
          <a:xfrm flipH="1" flipV="1">
            <a:off x="1755422" y="344311"/>
            <a:ext cx="2822" cy="426155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9138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87C3F9-C620-EB39-C7E7-4839F2D26A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C5406-0B14-82E7-97BC-E494B82AF9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9110" y="388585"/>
            <a:ext cx="7464779" cy="355601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en-US" sz="3600" b="1" dirty="0">
                <a:solidFill>
                  <a:srgbClr val="003C68"/>
                </a:solidFill>
                <a:latin typeface="Calibri"/>
                <a:cs typeface="Calibri Light"/>
              </a:rPr>
              <a:t>TAKE AWAYS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5E3970-CE80-9026-90D5-05938E5925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6000" y="1372483"/>
            <a:ext cx="9976555" cy="429453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 algn="l">
              <a:buChar char="•"/>
            </a:pPr>
            <a:r>
              <a:rPr lang="en-US" dirty="0">
                <a:cs typeface="Calibri" panose="020F0502020204030204"/>
              </a:rPr>
              <a:t>In these types of disasters, in an isolated rural area, it takes days before the response feels any kind of organized.</a:t>
            </a:r>
          </a:p>
          <a:p>
            <a:pPr marL="342900" indent="-342900" algn="l">
              <a:buChar char="•"/>
            </a:pPr>
            <a:r>
              <a:rPr lang="en-US" dirty="0">
                <a:cs typeface="Calibri" panose="020F0502020204030204"/>
              </a:rPr>
              <a:t>Stakeholders turned to the hospital for guidance, supplies, manpower.</a:t>
            </a:r>
          </a:p>
          <a:p>
            <a:pPr marL="342900" indent="-342900" algn="l">
              <a:buChar char="•"/>
            </a:pPr>
            <a:r>
              <a:rPr lang="en-US" dirty="0">
                <a:cs typeface="Calibri" panose="020F0502020204030204"/>
              </a:rPr>
              <a:t>There is no roadmap, just one in the moment problem to solve after the other.</a:t>
            </a:r>
          </a:p>
          <a:p>
            <a:pPr marL="342900" indent="-342900" algn="l">
              <a:buChar char="•"/>
            </a:pPr>
            <a:r>
              <a:rPr lang="en-US" dirty="0">
                <a:cs typeface="Calibri" panose="020F0502020204030204"/>
              </a:rPr>
              <a:t>The media is sneaky, develop a plan to protect your patients. </a:t>
            </a:r>
            <a:r>
              <a:rPr lang="en-US" b="1" dirty="0">
                <a:cs typeface="Calibri" panose="020F0502020204030204"/>
              </a:rPr>
              <a:t>DO THIS EARLY ON!</a:t>
            </a:r>
            <a:r>
              <a:rPr lang="en-US" dirty="0">
                <a:cs typeface="Calibri" panose="020F0502020204030204"/>
              </a:rPr>
              <a:t> Don’t let them bully you…</a:t>
            </a:r>
          </a:p>
          <a:p>
            <a:pPr marL="342900" indent="-342900" algn="l">
              <a:buChar char="•"/>
            </a:pPr>
            <a:r>
              <a:rPr lang="en-US" dirty="0">
                <a:cs typeface="Calibri" panose="020F0502020204030204"/>
              </a:rPr>
              <a:t>Don’t feel compelled to accommodate every media request. Be strategic. I prioritized local first, regional next, State next, national last. Highlight the great work of the team.</a:t>
            </a:r>
          </a:p>
          <a:p>
            <a:pPr marL="342900" indent="-342900" algn="l">
              <a:buChar char="•"/>
            </a:pPr>
            <a:endParaRPr lang="en-US" dirty="0">
              <a:cs typeface="Calibri" panose="020F0502020204030204"/>
            </a:endParaRPr>
          </a:p>
        </p:txBody>
      </p:sp>
      <p:pic>
        <p:nvPicPr>
          <p:cNvPr id="5" name="Graphic 2">
            <a:extLst>
              <a:ext uri="{FF2B5EF4-FFF2-40B4-BE49-F238E27FC236}">
                <a16:creationId xmlns:a16="http://schemas.microsoft.com/office/drawing/2014/main" id="{8C883B36-5BBB-E181-B974-D41989377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351800" y="5362260"/>
            <a:ext cx="2743198" cy="1920239"/>
          </a:xfrm>
          <a:prstGeom prst="rect">
            <a:avLst/>
          </a:prstGeom>
        </p:spPr>
      </p:pic>
      <p:pic>
        <p:nvPicPr>
          <p:cNvPr id="6" name="Graphic 3">
            <a:extLst>
              <a:ext uri="{FF2B5EF4-FFF2-40B4-BE49-F238E27FC236}">
                <a16:creationId xmlns:a16="http://schemas.microsoft.com/office/drawing/2014/main" id="{2372D8CC-E143-E788-16B0-9E1BCCB84D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9611359" y="-431800"/>
            <a:ext cx="2743200" cy="19202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BBC4568-FD68-CFFC-56A9-CD47809EA5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1372" y="6263678"/>
            <a:ext cx="1653117" cy="2608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B4CBE96-1537-06C5-584E-1D57F6FB65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954" y="353538"/>
            <a:ext cx="1092201" cy="351259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506DC8A-6BC5-F2DB-72F7-F203125FDA7D}"/>
              </a:ext>
            </a:extLst>
          </p:cNvPr>
          <p:cNvCxnSpPr/>
          <p:nvPr/>
        </p:nvCxnSpPr>
        <p:spPr>
          <a:xfrm flipH="1" flipV="1">
            <a:off x="1755422" y="344311"/>
            <a:ext cx="2822" cy="426155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3297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a70ae2a-cc65-4cd4-a4d5-9be851233bea" xsi:nil="true"/>
    <lcf76f155ced4ddcb4097134ff3c332f xmlns="e601d89c-69b2-4682-806b-0cf23af3c99f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BF29B5B4421F74CB971B0AE5170768A" ma:contentTypeVersion="19" ma:contentTypeDescription="Create a new document." ma:contentTypeScope="" ma:versionID="648aef840c8fba36ad2a614c9f69b8ef">
  <xsd:schema xmlns:xsd="http://www.w3.org/2001/XMLSchema" xmlns:xs="http://www.w3.org/2001/XMLSchema" xmlns:p="http://schemas.microsoft.com/office/2006/metadata/properties" xmlns:ns2="e601d89c-69b2-4682-806b-0cf23af3c99f" xmlns:ns3="fa70ae2a-cc65-4cd4-a4d5-9be851233bea" targetNamespace="http://schemas.microsoft.com/office/2006/metadata/properties" ma:root="true" ma:fieldsID="9d96e577ca719998556f8747e09f3870" ns2:_="" ns3:_="">
    <xsd:import namespace="e601d89c-69b2-4682-806b-0cf23af3c99f"/>
    <xsd:import namespace="fa70ae2a-cc65-4cd4-a4d5-9be851233be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01d89c-69b2-4682-806b-0cf23af3c9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6a1e0f0d-1d24-4aa6-a38e-bdfa6652ab0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70ae2a-cc65-4cd4-a4d5-9be851233bea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761ec37f-1396-4744-a79b-efe41b6eb598}" ma:internalName="TaxCatchAll" ma:showField="CatchAllData" ma:web="fa70ae2a-cc65-4cd4-a4d5-9be851233be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4573748-1997-4653-B495-8A0F510CF36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CB26837-0DED-4634-84E1-2AF468EE3D0A}">
  <ds:schemaRefs>
    <ds:schemaRef ds:uri="http://purl.org/dc/dcmitype/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a8c16503-d60d-46fc-a28f-4fffa4ad09da"/>
    <ds:schemaRef ds:uri="http://schemas.microsoft.com/office/infopath/2007/PartnerControls"/>
    <ds:schemaRef ds:uri="e484ee40-916d-4163-ac64-aab4baad8a1e"/>
    <ds:schemaRef ds:uri="http://purl.org/dc/terms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E5EB5304-8044-4A2E-9218-5E2882AA5AA6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1662</TotalTime>
  <Words>743</Words>
  <Application>Microsoft Office PowerPoint</Application>
  <PresentationFormat>Widescreen</PresentationFormat>
  <Paragraphs>65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Hill Country Floods</vt:lpstr>
      <vt:lpstr>Who is Peterson health</vt:lpstr>
      <vt:lpstr>July 4th, 2025</vt:lpstr>
      <vt:lpstr>Working through the Chaos</vt:lpstr>
      <vt:lpstr>Working through the Chaos</vt:lpstr>
      <vt:lpstr>Week One – A day in the life</vt:lpstr>
      <vt:lpstr>Week One – A day in the life</vt:lpstr>
      <vt:lpstr>Other Community Support </vt:lpstr>
      <vt:lpstr>TAKE AWAYS</vt:lpstr>
      <vt:lpstr>TAKE AWAYS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Timothy J. Rye</dc:creator>
  <cp:lastModifiedBy>Carrie Williams</cp:lastModifiedBy>
  <cp:revision>177</cp:revision>
  <dcterms:created xsi:type="dcterms:W3CDTF">2023-09-05T19:50:51Z</dcterms:created>
  <dcterms:modified xsi:type="dcterms:W3CDTF">2026-03-04T22:01:23Z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0x0101002BF29B5B4421F74CB971B0AE5170768A</vt:lpwstr>
  </property>
  <property fmtid="{D5CDD505-2E9C-101B-9397-08002B2CF9AE}" pid="3" name="MediaServiceImageTags">
    <vt:lpwstr/>
  </property>
</Properties>
</file>