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7" r:id="rId3"/>
    <p:sldId id="261" r:id="rId4"/>
    <p:sldId id="26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73" d="100"/>
          <a:sy n="73" d="100"/>
        </p:scale>
        <p:origin x="3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BFC6A-7EBB-34CC-A248-EEE0280F5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440414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8574B0-C37E-02F5-FE26-EC857C5BDF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20089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8F1B3D1-E14E-F984-8822-B8344B6606C9}"/>
              </a:ext>
            </a:extLst>
          </p:cNvPr>
          <p:cNvSpPr/>
          <p:nvPr userDrawn="1"/>
        </p:nvSpPr>
        <p:spPr>
          <a:xfrm>
            <a:off x="0" y="0"/>
            <a:ext cx="1063487" cy="9640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A2466CC6-3E8D-4EFD-66E4-0A429888FF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41204" y="-2007704"/>
            <a:ext cx="5509591" cy="550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75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F23C4-BE71-2A8C-01A2-CCA6DC11A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9315FB-3ADA-21AD-30AC-B209F426B3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42017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693E5-DFF7-0BA2-9268-C740711C2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3C2784-34C9-4B15-4113-45D0F2DE71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4BEA08B-00B3-F8A6-8598-BC0972416F80}"/>
              </a:ext>
            </a:extLst>
          </p:cNvPr>
          <p:cNvSpPr/>
          <p:nvPr userDrawn="1"/>
        </p:nvSpPr>
        <p:spPr>
          <a:xfrm>
            <a:off x="-3" y="0"/>
            <a:ext cx="1043612" cy="8647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170DCDB-4324-295F-A850-BCE6D1BC6C2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25895" y="-1391478"/>
            <a:ext cx="3872947" cy="387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1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F346B-AFD2-3F54-697E-42C55CC24D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89558-200C-CD73-595A-5A8447CED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E97F5-BC80-246F-43DF-BB4E1367C0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322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1642D-C5C0-A6C6-5697-F05C38A91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BE1C6E-2F4D-F819-A10A-7BAA7B45EE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FreightSans Pro Semibold" panose="0200060603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F67EE4-E50D-AFD0-EEB6-D92C3567EE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5C23BC-7BFC-A1DF-B84A-B0DC842361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 i="0">
                <a:latin typeface="FreightSans Pro Semibold" panose="02000606030000020004" pitchFamily="2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6C0074-1F14-1E2A-1D92-8AF58153C7F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3043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8AEF8-8DB7-C989-80C0-854AF9B1B1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4244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596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D8D6-1B0C-422E-94C9-E4F250B2C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B40E1-C647-BFEE-EDC8-72FE86600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9C9B5-3F49-910E-C1F3-635DAA5411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2671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1B584-B160-9221-873C-5F41C812E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5C0758-AF5F-46F4-9C62-0EA29E8E4F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92E9C4-7F76-E8F5-7FFE-1CD68DA97B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3159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46EF7-71C8-FE0A-F74D-AD27832BC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31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FE1A5A-0AEE-E682-E49F-1944505765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153614"/>
            <a:ext cx="10515600" cy="4011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5" name="Picture 4" descr="A blue and black quote&#10;&#10;AI-generated content may be incorrect.">
            <a:extLst>
              <a:ext uri="{FF2B5EF4-FFF2-40B4-BE49-F238E27FC236}">
                <a16:creationId xmlns:a16="http://schemas.microsoft.com/office/drawing/2014/main" id="{F2B02411-AD43-D884-AA88-A175EE934BE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9939" y="-25641"/>
            <a:ext cx="983974" cy="983974"/>
          </a:xfrm>
          <a:prstGeom prst="rect">
            <a:avLst/>
          </a:prstGeom>
        </p:spPr>
      </p:pic>
      <p:pic>
        <p:nvPicPr>
          <p:cNvPr id="10" name="Picture 9" descr="A blue and white logo&#10;&#10;AI-generated content may be incorrect.">
            <a:extLst>
              <a:ext uri="{FF2B5EF4-FFF2-40B4-BE49-F238E27FC236}">
                <a16:creationId xmlns:a16="http://schemas.microsoft.com/office/drawing/2014/main" id="{7D65B6D2-E5CC-60E6-ECB4-EFB0BB076FB1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9175813" y="6368856"/>
            <a:ext cx="3029437" cy="499083"/>
          </a:xfrm>
          <a:prstGeom prst="rect">
            <a:avLst/>
          </a:prstGeom>
        </p:spPr>
      </p:pic>
      <p:pic>
        <p:nvPicPr>
          <p:cNvPr id="11" name="Picture 10" descr="A close-up of a globe and a star of snow&#10;&#10;AI-generated content may be incorrect.">
            <a:extLst>
              <a:ext uri="{FF2B5EF4-FFF2-40B4-BE49-F238E27FC236}">
                <a16:creationId xmlns:a16="http://schemas.microsoft.com/office/drawing/2014/main" id="{E2072F6A-4C1E-2CBE-8CAE-7216D745A61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122502" y="6369678"/>
            <a:ext cx="3029437" cy="498262"/>
          </a:xfrm>
          <a:prstGeom prst="rect">
            <a:avLst/>
          </a:prstGeom>
        </p:spPr>
      </p:pic>
      <p:pic>
        <p:nvPicPr>
          <p:cNvPr id="12" name="Picture 11" descr="A blue and white logo&#10;&#10;AI-generated content may be incorrect.">
            <a:extLst>
              <a:ext uri="{FF2B5EF4-FFF2-40B4-BE49-F238E27FC236}">
                <a16:creationId xmlns:a16="http://schemas.microsoft.com/office/drawing/2014/main" id="{D5074F6F-F9A6-8E68-1F7A-BDC715651AB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3063245" y="6368856"/>
            <a:ext cx="3029437" cy="499083"/>
          </a:xfrm>
          <a:prstGeom prst="rect">
            <a:avLst/>
          </a:prstGeom>
        </p:spPr>
      </p:pic>
      <p:pic>
        <p:nvPicPr>
          <p:cNvPr id="13" name="Picture 12" descr="A close-up of a globe and a star of snow&#10;&#10;AI-generated content may be incorrect.">
            <a:extLst>
              <a:ext uri="{FF2B5EF4-FFF2-40B4-BE49-F238E27FC236}">
                <a16:creationId xmlns:a16="http://schemas.microsoft.com/office/drawing/2014/main" id="{01A46289-C710-2F47-4CB4-CFF3CF70B23E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3" y="6369678"/>
            <a:ext cx="3029437" cy="498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5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rgbClr val="0070C0"/>
          </a:solidFill>
          <a:latin typeface="FreightSans Pro Semibold" panose="02000606030000020004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FreightSans Pro Book" panose="02000606030000020004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8594C-97FD-3FB8-B60C-12A7AF60A1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007AC3"/>
                </a:solidFill>
                <a:latin typeface="+mj-lt"/>
              </a:rPr>
              <a:t>Engaging with THA in the Interim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4959D7-41C7-C472-45A1-75F7F32AC1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AC3"/>
                </a:solidFill>
              </a:rPr>
              <a:t>Julia Mann (jmann@tha.org)</a:t>
            </a:r>
          </a:p>
        </p:txBody>
      </p:sp>
    </p:spTree>
    <p:extLst>
      <p:ext uri="{BB962C8B-B14F-4D97-AF65-F5344CB8AC3E}">
        <p14:creationId xmlns:p14="http://schemas.microsoft.com/office/powerpoint/2010/main" val="2837536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DD3C-3E61-4868-9863-EEDF978DF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291" y="0"/>
            <a:ext cx="9464040" cy="1325563"/>
          </a:xfrm>
        </p:spPr>
        <p:txBody>
          <a:bodyPr/>
          <a:lstStyle/>
          <a:p>
            <a:r>
              <a:rPr lang="en-US" dirty="0"/>
              <a:t>Staying Informed with THA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919AA-A9C2-4DC5-872D-1480E3EC1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5563"/>
            <a:ext cx="7749988" cy="4121282"/>
          </a:xfrm>
        </p:spPr>
        <p:txBody>
          <a:bodyPr/>
          <a:lstStyle/>
          <a:p>
            <a:r>
              <a:rPr lang="en-US" sz="2400" b="1" dirty="0"/>
              <a:t>The Scope: </a:t>
            </a:r>
            <a:r>
              <a:rPr lang="en-US" sz="2400" dirty="0"/>
              <a:t>Weekly on the THA website</a:t>
            </a:r>
          </a:p>
          <a:p>
            <a:r>
              <a:rPr lang="en-US" sz="2400" b="1" dirty="0"/>
              <a:t>The </a:t>
            </a:r>
            <a:r>
              <a:rPr lang="en-US" sz="2400" b="1" dirty="0" err="1"/>
              <a:t>MicroScope</a:t>
            </a:r>
            <a:r>
              <a:rPr lang="en-US" sz="2400" b="1" dirty="0"/>
              <a:t>: </a:t>
            </a: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Tuesday @ 9am on LinkedIn</a:t>
            </a:r>
          </a:p>
          <a:p>
            <a:r>
              <a:rPr lang="en-US" sz="2400" b="1" dirty="0"/>
              <a:t>Scope Recap Email: </a:t>
            </a:r>
            <a:r>
              <a:rPr lang="en-US" sz="2400" dirty="0"/>
              <a:t>End of the month in your inbox</a:t>
            </a:r>
          </a:p>
          <a:p>
            <a:r>
              <a:rPr lang="en-US" sz="2400" b="1" dirty="0"/>
              <a:t>Health Care Advocate: </a:t>
            </a:r>
            <a:r>
              <a:rPr lang="en-US" sz="2400" dirty="0"/>
              <a:t>Thursdays @ 6pm in your inbox</a:t>
            </a:r>
          </a:p>
          <a:p>
            <a:r>
              <a:rPr lang="en-US" sz="2400" b="1" dirty="0"/>
              <a:t>News Clips: </a:t>
            </a:r>
            <a:r>
              <a:rPr lang="en-US" sz="2400" dirty="0"/>
              <a:t>Fridays @ 8am in your inbox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E9DA3A-8B08-47A0-B704-4796CBF01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603" y="4022968"/>
            <a:ext cx="4264593" cy="22550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C7BA4A-E597-45C4-AF8C-417957F39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2205" y="4022969"/>
            <a:ext cx="2976700" cy="22550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54A8AA-6CD8-4276-866E-08EB77DB011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5"/>
          <a:stretch/>
        </p:blipFill>
        <p:spPr>
          <a:xfrm>
            <a:off x="9122981" y="148046"/>
            <a:ext cx="2855924" cy="194565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F39309D-F21D-4D6C-8623-693EC0C520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300" y="2205282"/>
            <a:ext cx="3319605" cy="17061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073BB5B-CBF0-4053-97AE-5834147AEE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0889" y="3892030"/>
            <a:ext cx="2867025" cy="23860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54077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A collage of people&#10;&#10;Description automatically generated">
            <a:extLst>
              <a:ext uri="{FF2B5EF4-FFF2-40B4-BE49-F238E27FC236}">
                <a16:creationId xmlns:a16="http://schemas.microsoft.com/office/drawing/2014/main" id="{D07113A3-CA0F-43B7-A789-C9D2EF67C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2324" y="-26126"/>
            <a:ext cx="3639676" cy="1386543"/>
          </a:xfrm>
          <a:prstGeom prst="rect">
            <a:avLst/>
          </a:prstGeom>
        </p:spPr>
      </p:pic>
      <p:pic>
        <p:nvPicPr>
          <p:cNvPr id="21" name="Picture 20" descr="A red and blue garland with white and blue flags&#10;&#10;Description automatically generated">
            <a:extLst>
              <a:ext uri="{FF2B5EF4-FFF2-40B4-BE49-F238E27FC236}">
                <a16:creationId xmlns:a16="http://schemas.microsoft.com/office/drawing/2014/main" id="{BF88F628-2153-4BF1-9CC2-C2BC35080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2329" y="1150079"/>
            <a:ext cx="3639671" cy="1473339"/>
          </a:xfrm>
          <a:prstGeom prst="rect">
            <a:avLst/>
          </a:prstGeom>
        </p:spPr>
      </p:pic>
      <p:pic>
        <p:nvPicPr>
          <p:cNvPr id="25" name="Picture 24" descr="A group of people smiling&#10;&#10;Description automatically generated">
            <a:extLst>
              <a:ext uri="{FF2B5EF4-FFF2-40B4-BE49-F238E27FC236}">
                <a16:creationId xmlns:a16="http://schemas.microsoft.com/office/drawing/2014/main" id="{30AFE78A-E827-4FFD-9912-AAF9E27069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2324" y="2623418"/>
            <a:ext cx="3639672" cy="138654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919AA-A9C2-4DC5-872D-1480E3EC10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62014" y="1814792"/>
            <a:ext cx="6906032" cy="4429253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Incoming Board Chair Launch</a:t>
            </a:r>
          </a:p>
          <a:p>
            <a:r>
              <a:rPr lang="en-US" dirty="0"/>
              <a:t>Now Boarding – New Board Members</a:t>
            </a:r>
          </a:p>
          <a:p>
            <a:r>
              <a:rPr lang="en-US" dirty="0"/>
              <a:t>Women to Now (during session)</a:t>
            </a:r>
          </a:p>
          <a:p>
            <a:r>
              <a:rPr lang="en-US" dirty="0"/>
              <a:t>Hospital Week</a:t>
            </a:r>
          </a:p>
          <a:p>
            <a:r>
              <a:rPr lang="en-US" dirty="0"/>
              <a:t>Summer Heat Messaging</a:t>
            </a:r>
          </a:p>
          <a:p>
            <a:r>
              <a:rPr lang="en-US" dirty="0"/>
              <a:t>Hispanic Heritage Month</a:t>
            </a:r>
          </a:p>
          <a:p>
            <a:r>
              <a:rPr lang="en-US" dirty="0"/>
              <a:t>Halloween</a:t>
            </a:r>
          </a:p>
          <a:p>
            <a:r>
              <a:rPr lang="en-US" dirty="0"/>
              <a:t>Veteran’s Day</a:t>
            </a:r>
          </a:p>
          <a:p>
            <a:r>
              <a:rPr lang="en-US" dirty="0"/>
              <a:t>Health Care Heroes!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i="1" dirty="0"/>
              <a:t>Look out for calls for quotes or content for other issue/topic-specific articles!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BE2E5F9-410E-4378-863F-ED46F6CF5A58}"/>
              </a:ext>
            </a:extLst>
          </p:cNvPr>
          <p:cNvSpPr txBox="1">
            <a:spLocks/>
          </p:cNvSpPr>
          <p:nvPr/>
        </p:nvSpPr>
        <p:spPr>
          <a:xfrm>
            <a:off x="1134291" y="139337"/>
            <a:ext cx="709530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rgbClr val="0070C0"/>
                </a:solidFill>
                <a:latin typeface="FreightSans Pro Semibold" panose="02000606030000020004" pitchFamily="2" charset="0"/>
                <a:ea typeface="+mj-ea"/>
                <a:cs typeface="+mj-cs"/>
              </a:defRPr>
            </a:lvl1pPr>
          </a:lstStyle>
          <a:p>
            <a:r>
              <a:rPr lang="en-US" dirty="0"/>
              <a:t>Annual Collaborative Campaigns</a:t>
            </a:r>
          </a:p>
        </p:txBody>
      </p:sp>
      <p:pic>
        <p:nvPicPr>
          <p:cNvPr id="23" name="Picture 22" descr="A close up of a pattern&#10;&#10;Description automatically generated">
            <a:extLst>
              <a:ext uri="{FF2B5EF4-FFF2-40B4-BE49-F238E27FC236}">
                <a16:creationId xmlns:a16="http://schemas.microsoft.com/office/drawing/2014/main" id="{EE7CAD37-FB4F-4E33-BC3F-DBF540CBE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2320" y="3796380"/>
            <a:ext cx="3639672" cy="1386542"/>
          </a:xfrm>
          <a:prstGeom prst="rect">
            <a:avLst/>
          </a:prstGeom>
        </p:spPr>
      </p:pic>
      <p:pic>
        <p:nvPicPr>
          <p:cNvPr id="31" name="Picture 30" descr="A collage of women smiling&#10;&#10;Description automatically generated">
            <a:extLst>
              <a:ext uri="{FF2B5EF4-FFF2-40B4-BE49-F238E27FC236}">
                <a16:creationId xmlns:a16="http://schemas.microsoft.com/office/drawing/2014/main" id="{4C314F56-8D7E-4508-8DCE-06DAE7E7CB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52324" y="4969341"/>
            <a:ext cx="3639676" cy="13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40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DD3C-3E61-4868-9863-EEDF978DF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291" y="0"/>
            <a:ext cx="9464040" cy="1325563"/>
          </a:xfrm>
        </p:spPr>
        <p:txBody>
          <a:bodyPr/>
          <a:lstStyle/>
          <a:p>
            <a:r>
              <a:rPr lang="en-US" dirty="0"/>
              <a:t>Sharing Your News with 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919AA-A9C2-4DC5-872D-1480E3EC10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5573"/>
            <a:ext cx="5257800" cy="4011272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New! </a:t>
            </a:r>
            <a:r>
              <a:rPr lang="en-US" dirty="0"/>
              <a:t>Content Submission Form</a:t>
            </a:r>
          </a:p>
          <a:p>
            <a:r>
              <a:rPr lang="en-US" dirty="0"/>
              <a:t>Add our team to your PR list</a:t>
            </a:r>
          </a:p>
          <a:p>
            <a:r>
              <a:rPr lang="en-US" dirty="0"/>
              <a:t>Tag THA on social media (even in the comments)</a:t>
            </a:r>
          </a:p>
          <a:p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 descr="A group of people sitting at tables in a room&#10;&#10;Description automatically generated">
            <a:extLst>
              <a:ext uri="{FF2B5EF4-FFF2-40B4-BE49-F238E27FC236}">
                <a16:creationId xmlns:a16="http://schemas.microsoft.com/office/drawing/2014/main" id="{7FF40AB5-A1F8-4B0B-977A-A0C0DAAAA5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93" r="1555" b="39006"/>
          <a:stretch/>
        </p:blipFill>
        <p:spPr>
          <a:xfrm>
            <a:off x="-1" y="3788228"/>
            <a:ext cx="12192001" cy="258644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AC96BD-F7D8-4397-A574-720F6D9801F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5" t="1143" r="974"/>
          <a:stretch/>
        </p:blipFill>
        <p:spPr>
          <a:xfrm>
            <a:off x="6438333" y="1199937"/>
            <a:ext cx="4619376" cy="3007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90493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ommsSummit_2026" id="{25DE1016-F72C-EC42-8CA2-CB2B638CE392}" vid="{29E5FC8D-C50B-6E42-BEA9-865AD6B56FD2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F29B5B4421F74CB971B0AE5170768A" ma:contentTypeVersion="19" ma:contentTypeDescription="Create a new document." ma:contentTypeScope="" ma:versionID="648aef840c8fba36ad2a614c9f69b8ef">
  <xsd:schema xmlns:xsd="http://www.w3.org/2001/XMLSchema" xmlns:xs="http://www.w3.org/2001/XMLSchema" xmlns:p="http://schemas.microsoft.com/office/2006/metadata/properties" xmlns:ns2="e601d89c-69b2-4682-806b-0cf23af3c99f" xmlns:ns3="fa70ae2a-cc65-4cd4-a4d5-9be851233bea" targetNamespace="http://schemas.microsoft.com/office/2006/metadata/properties" ma:root="true" ma:fieldsID="9d96e577ca719998556f8747e09f3870" ns2:_="" ns3:_="">
    <xsd:import namespace="e601d89c-69b2-4682-806b-0cf23af3c99f"/>
    <xsd:import namespace="fa70ae2a-cc65-4cd4-a4d5-9be851233b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01d89c-69b2-4682-806b-0cf23af3c9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a1e0f0d-1d24-4aa6-a38e-bdfa6652ab0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0ae2a-cc65-4cd4-a4d5-9be851233bea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761ec37f-1396-4744-a79b-efe41b6eb598}" ma:internalName="TaxCatchAll" ma:showField="CatchAllData" ma:web="fa70ae2a-cc65-4cd4-a4d5-9be851233be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0ae2a-cc65-4cd4-a4d5-9be851233bea" xsi:nil="true"/>
    <lcf76f155ced4ddcb4097134ff3c332f xmlns="e601d89c-69b2-4682-806b-0cf23af3c99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A2ADC98-B540-4836-ACA5-4BD28D8E0B3C}"/>
</file>

<file path=customXml/itemProps2.xml><?xml version="1.0" encoding="utf-8"?>
<ds:datastoreItem xmlns:ds="http://schemas.openxmlformats.org/officeDocument/2006/customXml" ds:itemID="{08641CF5-B102-4A44-909F-38F62E8275D4}"/>
</file>

<file path=customXml/itemProps3.xml><?xml version="1.0" encoding="utf-8"?>
<ds:datastoreItem xmlns:ds="http://schemas.openxmlformats.org/officeDocument/2006/customXml" ds:itemID="{E4893C62-36B7-4842-985E-EBF079E83F92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4365</TotalTime>
  <Words>144</Words>
  <Application>Microsoft Office PowerPoint</Application>
  <PresentationFormat>Widescreen</PresentationFormat>
  <Paragraphs>24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Aptos</vt:lpstr>
      <vt:lpstr>Aptos Display</vt:lpstr>
      <vt:lpstr>Arial</vt:lpstr>
      <vt:lpstr>FreightSans Pro Book</vt:lpstr>
      <vt:lpstr>FreightSans Pro Semibold</vt:lpstr>
      <vt:lpstr>Office Theme</vt:lpstr>
      <vt:lpstr>Engaging with THA in the Interim</vt:lpstr>
      <vt:lpstr>Staying Informed with THA</vt:lpstr>
      <vt:lpstr>PowerPoint Presentation</vt:lpstr>
      <vt:lpstr>Sharing Your News with Us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Hospitals &amp; Politics</dc:title>
  <dc:creator>Natalie Guillot</dc:creator>
  <cp:lastModifiedBy>Julia Mann</cp:lastModifiedBy>
  <cp:revision>3</cp:revision>
  <dcterms:created xsi:type="dcterms:W3CDTF">2026-03-02T18:52:34Z</dcterms:created>
  <dcterms:modified xsi:type="dcterms:W3CDTF">2026-03-05T19:57:02Z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0x0101002BF29B5B4421F74CB971B0AE5170768A</vt:lpwstr>
  </property>
</Properties>
</file>